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5.xml" ContentType="application/vnd.openxmlformats-officedocument.presentationml.tags+xml"/>
  <Override PartName="/ppt/notesSlides/notesSlide8.xml" ContentType="application/vnd.openxmlformats-officedocument.presentationml.notesSlide+xml"/>
  <Override PartName="/ppt/tags/tag6.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7.xml" ContentType="application/vnd.openxmlformats-officedocument.presentationml.tags+xml"/>
  <Override PartName="/ppt/notesSlides/notesSlide11.xml" ContentType="application/vnd.openxmlformats-officedocument.presentationml.notesSlide+xml"/>
  <Override PartName="/ppt/tags/tag8.xml" ContentType="application/vnd.openxmlformats-officedocument.presentationml.tags+xml"/>
  <Override PartName="/ppt/notesSlides/notesSlide12.xml" ContentType="application/vnd.openxmlformats-officedocument.presentationml.notesSlide+xml"/>
  <Override PartName="/ppt/tags/tag9.xml" ContentType="application/vnd.openxmlformats-officedocument.presentationml.tags+xml"/>
  <Override PartName="/ppt/notesSlides/notesSlide13.xml" ContentType="application/vnd.openxmlformats-officedocument.presentationml.notesSlide+xml"/>
  <Override PartName="/ppt/tags/tag10.xml" ContentType="application/vnd.openxmlformats-officedocument.presentationml.tags+xml"/>
  <Override PartName="/ppt/notesSlides/notesSlide14.xml" ContentType="application/vnd.openxmlformats-officedocument.presentationml.notesSlide+xml"/>
  <Override PartName="/ppt/tags/tag11.xml" ContentType="application/vnd.openxmlformats-officedocument.presentationml.tags+xml"/>
  <Override PartName="/ppt/notesSlides/notesSlide15.xml" ContentType="application/vnd.openxmlformats-officedocument.presentationml.notesSlide+xml"/>
  <Override PartName="/ppt/tags/tag12.xml" ContentType="application/vnd.openxmlformats-officedocument.presentationml.tags+xml"/>
  <Override PartName="/ppt/notesSlides/notesSlide16.xml" ContentType="application/vnd.openxmlformats-officedocument.presentationml.notesSlide+xml"/>
  <Override PartName="/ppt/tags/tag13.xml" ContentType="application/vnd.openxmlformats-officedocument.presentationml.tags+xml"/>
  <Override PartName="/ppt/notesSlides/notesSlide17.xml" ContentType="application/vnd.openxmlformats-officedocument.presentationml.notesSlide+xml"/>
  <Override PartName="/ppt/tags/tag14.xml" ContentType="application/vnd.openxmlformats-officedocument.presentationml.tags+xml"/>
  <Override PartName="/ppt/notesSlides/notesSlide18.xml" ContentType="application/vnd.openxmlformats-officedocument.presentationml.notesSlide+xml"/>
  <Override PartName="/ppt/tags/tag15.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6.xml" ContentType="application/vnd.openxmlformats-officedocument.presentationml.tags+xml"/>
  <Override PartName="/ppt/notesSlides/notesSlide21.xml" ContentType="application/vnd.openxmlformats-officedocument.presentationml.notesSlide+xml"/>
  <Override PartName="/ppt/tags/tag17.xml" ContentType="application/vnd.openxmlformats-officedocument.presentationml.tags+xml"/>
  <Override PartName="/ppt/notesSlides/notesSlide22.xml" ContentType="application/vnd.openxmlformats-officedocument.presentationml.notesSlide+xml"/>
  <Override PartName="/ppt/tags/tag18.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19.xml" ContentType="application/vnd.openxmlformats-officedocument.presentationml.tags+xml"/>
  <Override PartName="/ppt/notesSlides/notesSlide25.xml" ContentType="application/vnd.openxmlformats-officedocument.presentationml.notesSlide+xml"/>
  <Override PartName="/ppt/tags/tag20.xml" ContentType="application/vnd.openxmlformats-officedocument.presentationml.tags+xml"/>
  <Override PartName="/ppt/notesSlides/notesSlide26.xml" ContentType="application/vnd.openxmlformats-officedocument.presentationml.notesSlide+xml"/>
  <Override PartName="/ppt/tags/tag21.xml" ContentType="application/vnd.openxmlformats-officedocument.presentationml.tags+xml"/>
  <Override PartName="/ppt/notesSlides/notesSlide27.xml" ContentType="application/vnd.openxmlformats-officedocument.presentationml.notesSlide+xml"/>
  <Override PartName="/ppt/tags/tag22.xml" ContentType="application/vnd.openxmlformats-officedocument.presentationml.tags+xml"/>
  <Override PartName="/ppt/notesSlides/notesSlide28.xml" ContentType="application/vnd.openxmlformats-officedocument.presentationml.notesSlide+xml"/>
  <Override PartName="/ppt/tags/tag23.xml" ContentType="application/vnd.openxmlformats-officedocument.presentationml.tags+xml"/>
  <Override PartName="/ppt/notesSlides/notesSlide29.xml" ContentType="application/vnd.openxmlformats-officedocument.presentationml.notesSlide+xml"/>
  <Override PartName="/ppt/tags/tag24.xml" ContentType="application/vnd.openxmlformats-officedocument.presentationml.tags+xml"/>
  <Override PartName="/ppt/notesSlides/notesSlide30.xml" ContentType="application/vnd.openxmlformats-officedocument.presentationml.notesSlide+xml"/>
  <Override PartName="/ppt/tags/tag25.xml" ContentType="application/vnd.openxmlformats-officedocument.presentationml.tags+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tags/tag26.xml" ContentType="application/vnd.openxmlformats-officedocument.presentationml.tags+xml"/>
  <Override PartName="/ppt/notesSlides/notesSlide34.xml" ContentType="application/vnd.openxmlformats-officedocument.presentationml.notesSlide+xml"/>
  <Override PartName="/ppt/tags/tag27.xml" ContentType="application/vnd.openxmlformats-officedocument.presentationml.tags+xml"/>
  <Override PartName="/ppt/notesSlides/notesSlide35.xml" ContentType="application/vnd.openxmlformats-officedocument.presentationml.notesSlide+xml"/>
  <Override PartName="/ppt/tags/tag28.xml" ContentType="application/vnd.openxmlformats-officedocument.presentationml.tag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ags/tag29.xml" ContentType="application/vnd.openxmlformats-officedocument.presentationml.tags+xml"/>
  <Override PartName="/ppt/notesSlides/notesSlide38.xml" ContentType="application/vnd.openxmlformats-officedocument.presentationml.notesSlide+xml"/>
  <Override PartName="/ppt/tags/tag30.xml" ContentType="application/vnd.openxmlformats-officedocument.presentationml.tags+xml"/>
  <Override PartName="/ppt/notesSlides/notesSlide39.xml" ContentType="application/vnd.openxmlformats-officedocument.presentationml.notesSlide+xml"/>
  <Override PartName="/ppt/tags/tag31.xml" ContentType="application/vnd.openxmlformats-officedocument.presentationml.tags+xml"/>
  <Override PartName="/ppt/notesSlides/notesSlide40.xml" ContentType="application/vnd.openxmlformats-officedocument.presentationml.notesSlide+xml"/>
  <Override PartName="/ppt/tags/tag32.xml" ContentType="application/vnd.openxmlformats-officedocument.presentationml.tags+xml"/>
  <Override PartName="/ppt/notesSlides/notesSlide41.xml" ContentType="application/vnd.openxmlformats-officedocument.presentationml.notesSlide+xml"/>
  <Override PartName="/ppt/tags/tag33.xml" ContentType="application/vnd.openxmlformats-officedocument.presentationml.tags+xml"/>
  <Override PartName="/ppt/notesSlides/notesSlide42.xml" ContentType="application/vnd.openxmlformats-officedocument.presentationml.notesSlide+xml"/>
  <Override PartName="/ppt/tags/tag34.xml" ContentType="application/vnd.openxmlformats-officedocument.presentationml.tags+xml"/>
  <Override PartName="/ppt/notesSlides/notesSlide43.xml" ContentType="application/vnd.openxmlformats-officedocument.presentationml.notesSlide+xml"/>
  <Override PartName="/ppt/tags/tag35.xml" ContentType="application/vnd.openxmlformats-officedocument.presentationml.tags+xml"/>
  <Override PartName="/ppt/notesSlides/notesSlide44.xml" ContentType="application/vnd.openxmlformats-officedocument.presentationml.notesSlide+xml"/>
  <Override PartName="/ppt/tags/tag36.xml" ContentType="application/vnd.openxmlformats-officedocument.presentationml.tags+xml"/>
  <Override PartName="/ppt/notesSlides/notesSlide45.xml" ContentType="application/vnd.openxmlformats-officedocument.presentationml.notesSlide+xml"/>
  <Override PartName="/ppt/tags/tag37.xml" ContentType="application/vnd.openxmlformats-officedocument.presentationml.tags+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38.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tags/tag39.xml" ContentType="application/vnd.openxmlformats-officedocument.presentationml.tags+xml"/>
  <Override PartName="/ppt/notesSlides/notesSlide50.xml" ContentType="application/vnd.openxmlformats-officedocument.presentationml.notesSlide+xml"/>
  <Override PartName="/ppt/tags/tag40.xml" ContentType="application/vnd.openxmlformats-officedocument.presentationml.tags+xml"/>
  <Override PartName="/ppt/notesSlides/notesSlide51.xml" ContentType="application/vnd.openxmlformats-officedocument.presentationml.notesSlide+xml"/>
  <Override PartName="/ppt/tags/tag41.xml" ContentType="application/vnd.openxmlformats-officedocument.presentationml.tags+xml"/>
  <Override PartName="/ppt/notesSlides/notesSlide52.xml" ContentType="application/vnd.openxmlformats-officedocument.presentationml.notesSlide+xml"/>
  <Override PartName="/ppt/tags/tag42.xml" ContentType="application/vnd.openxmlformats-officedocument.presentationml.tags+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tags/tag43.xml" ContentType="application/vnd.openxmlformats-officedocument.presentationml.tags+xml"/>
  <Override PartName="/ppt/notesSlides/notesSlide56.xml" ContentType="application/vnd.openxmlformats-officedocument.presentationml.notesSlide+xml"/>
  <Override PartName="/ppt/tags/tag44.xml" ContentType="application/vnd.openxmlformats-officedocument.presentationml.tags+xml"/>
  <Override PartName="/ppt/notesSlides/notesSlide57.xml" ContentType="application/vnd.openxmlformats-officedocument.presentationml.notesSlide+xml"/>
  <Override PartName="/ppt/tags/tag45.xml" ContentType="application/vnd.openxmlformats-officedocument.presentationml.tags+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27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225CEF-0F1E-474D-B308-DA900B28F66F}" type="datetimeFigureOut">
              <a:rPr lang="en-US" smtClean="0"/>
              <a:t>9/3/2015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A7C572-76CF-4CD7-82CB-037C75B9C183}" type="slidenum">
              <a:rPr lang="en-US" smtClean="0"/>
              <a:t>‹#›</a:t>
            </a:fld>
            <a:endParaRPr lang="en-US"/>
          </a:p>
        </p:txBody>
      </p:sp>
    </p:spTree>
    <p:extLst>
      <p:ext uri="{BB962C8B-B14F-4D97-AF65-F5344CB8AC3E}">
        <p14:creationId xmlns:p14="http://schemas.microsoft.com/office/powerpoint/2010/main" val="3063660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6CFBDF4-2DFE-48AB-BCAA-3C8076722B7B}" type="slidenum">
              <a:rPr lang="en-US" altLang="en-US"/>
              <a:pPr/>
              <a:t>2</a:t>
            </a:fld>
            <a:endParaRPr lang="en-US" altLang="en-US"/>
          </a:p>
        </p:txBody>
      </p:sp>
      <p:sp>
        <p:nvSpPr>
          <p:cNvPr id="626690" name="Rectangle 2"/>
          <p:cNvSpPr>
            <a:spLocks noGrp="1" noRot="1" noChangeAspect="1" noChangeArrowheads="1" noTextEdit="1"/>
          </p:cNvSpPr>
          <p:nvPr>
            <p:ph type="sldImg"/>
          </p:nvPr>
        </p:nvSpPr>
        <p:spPr>
          <a:ln/>
        </p:spPr>
      </p:sp>
      <p:sp>
        <p:nvSpPr>
          <p:cNvPr id="62669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6783689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4273872-01C9-45F6-A563-04FBC40E8589}" type="slidenum">
              <a:rPr lang="en-US" altLang="en-US"/>
              <a:pPr/>
              <a:t>12</a:t>
            </a:fld>
            <a:endParaRPr lang="en-US" altLang="en-US"/>
          </a:p>
        </p:txBody>
      </p:sp>
      <p:sp>
        <p:nvSpPr>
          <p:cNvPr id="971778" name="Rectangle 2"/>
          <p:cNvSpPr>
            <a:spLocks noGrp="1" noRot="1" noChangeAspect="1" noChangeArrowheads="1" noTextEdit="1"/>
          </p:cNvSpPr>
          <p:nvPr>
            <p:ph type="sldImg"/>
          </p:nvPr>
        </p:nvSpPr>
        <p:spPr>
          <a:ln/>
        </p:spPr>
      </p:sp>
      <p:sp>
        <p:nvSpPr>
          <p:cNvPr id="971779"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16601417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6F3752D-3C7A-4AAE-9FCE-BEE413243A40}" type="slidenum">
              <a:rPr lang="en-US" altLang="en-US"/>
              <a:pPr/>
              <a:t>14</a:t>
            </a:fld>
            <a:endParaRPr lang="en-US" altLang="en-US"/>
          </a:p>
        </p:txBody>
      </p:sp>
      <p:sp>
        <p:nvSpPr>
          <p:cNvPr id="900098" name="Rectangle 2"/>
          <p:cNvSpPr>
            <a:spLocks noGrp="1" noRot="1" noChangeAspect="1" noChangeArrowheads="1" noTextEdit="1"/>
          </p:cNvSpPr>
          <p:nvPr>
            <p:ph type="sldImg"/>
          </p:nvPr>
        </p:nvSpPr>
        <p:spPr>
          <a:ln/>
        </p:spPr>
      </p:sp>
      <p:sp>
        <p:nvSpPr>
          <p:cNvPr id="90009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9110681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A675D7-0306-44B0-879D-446CC8D5AA2C}" type="slidenum">
              <a:rPr lang="en-US" altLang="en-US"/>
              <a:pPr/>
              <a:t>15</a:t>
            </a:fld>
            <a:endParaRPr lang="en-US" altLang="en-US"/>
          </a:p>
        </p:txBody>
      </p:sp>
      <p:sp>
        <p:nvSpPr>
          <p:cNvPr id="902146" name="Rectangle 2"/>
          <p:cNvSpPr>
            <a:spLocks noGrp="1" noRot="1" noChangeAspect="1" noChangeArrowheads="1" noTextEdit="1"/>
          </p:cNvSpPr>
          <p:nvPr>
            <p:ph type="sldImg"/>
          </p:nvPr>
        </p:nvSpPr>
        <p:spPr>
          <a:ln/>
        </p:spPr>
      </p:sp>
      <p:sp>
        <p:nvSpPr>
          <p:cNvPr id="90214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089893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078BE2D-D047-4B0D-A2B8-7C6BD7173231}" type="slidenum">
              <a:rPr lang="en-US" altLang="en-US"/>
              <a:pPr/>
              <a:t>16</a:t>
            </a:fld>
            <a:endParaRPr lang="en-US" altLang="en-US"/>
          </a:p>
        </p:txBody>
      </p:sp>
      <p:sp>
        <p:nvSpPr>
          <p:cNvPr id="904194" name="Rectangle 2"/>
          <p:cNvSpPr>
            <a:spLocks noGrp="1" noRot="1" noChangeAspect="1" noChangeArrowheads="1" noTextEdit="1"/>
          </p:cNvSpPr>
          <p:nvPr>
            <p:ph type="sldImg"/>
          </p:nvPr>
        </p:nvSpPr>
        <p:spPr>
          <a:ln/>
        </p:spPr>
      </p:sp>
      <p:sp>
        <p:nvSpPr>
          <p:cNvPr id="90419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757753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D0D89C-9598-4632-8764-B7F29F9E8AEB}" type="slidenum">
              <a:rPr lang="en-US" altLang="en-US"/>
              <a:pPr/>
              <a:t>17</a:t>
            </a:fld>
            <a:endParaRPr lang="en-US" altLang="en-US"/>
          </a:p>
        </p:txBody>
      </p:sp>
      <p:sp>
        <p:nvSpPr>
          <p:cNvPr id="638978" name="Rectangle 2"/>
          <p:cNvSpPr>
            <a:spLocks noGrp="1" noRot="1" noChangeAspect="1" noChangeArrowheads="1" noTextEdit="1"/>
          </p:cNvSpPr>
          <p:nvPr>
            <p:ph type="sldImg"/>
          </p:nvPr>
        </p:nvSpPr>
        <p:spPr>
          <a:ln/>
        </p:spPr>
      </p:sp>
      <p:sp>
        <p:nvSpPr>
          <p:cNvPr id="63897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3729365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97D604F-4A30-4737-B28C-8CDF498A59C6}" type="slidenum">
              <a:rPr lang="en-US" altLang="en-US"/>
              <a:pPr/>
              <a:t>18</a:t>
            </a:fld>
            <a:endParaRPr lang="en-US" altLang="en-US"/>
          </a:p>
        </p:txBody>
      </p:sp>
      <p:sp>
        <p:nvSpPr>
          <p:cNvPr id="641026" name="Rectangle 2"/>
          <p:cNvSpPr>
            <a:spLocks noGrp="1" noRot="1" noChangeAspect="1" noChangeArrowheads="1" noTextEdit="1"/>
          </p:cNvSpPr>
          <p:nvPr>
            <p:ph type="sldImg"/>
          </p:nvPr>
        </p:nvSpPr>
        <p:spPr>
          <a:ln/>
        </p:spPr>
      </p:sp>
      <p:sp>
        <p:nvSpPr>
          <p:cNvPr id="64102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268240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03DAF0E-5EB4-447B-A8B4-D0CF8B675DAB}" type="slidenum">
              <a:rPr lang="en-US" altLang="en-US"/>
              <a:pPr/>
              <a:t>19</a:t>
            </a:fld>
            <a:endParaRPr lang="en-US" altLang="en-US"/>
          </a:p>
        </p:txBody>
      </p:sp>
      <p:sp>
        <p:nvSpPr>
          <p:cNvPr id="643074" name="Rectangle 2"/>
          <p:cNvSpPr>
            <a:spLocks noGrp="1" noRot="1" noChangeAspect="1" noChangeArrowheads="1" noTextEdit="1"/>
          </p:cNvSpPr>
          <p:nvPr>
            <p:ph type="sldImg"/>
          </p:nvPr>
        </p:nvSpPr>
        <p:spPr>
          <a:ln/>
        </p:spPr>
      </p:sp>
      <p:sp>
        <p:nvSpPr>
          <p:cNvPr id="64307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8811529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9454D82-C720-4E0A-8E28-7482BB50ABEC}" type="slidenum">
              <a:rPr lang="en-US" altLang="en-US"/>
              <a:pPr/>
              <a:t>20</a:t>
            </a:fld>
            <a:endParaRPr lang="en-US" altLang="en-US"/>
          </a:p>
        </p:txBody>
      </p:sp>
      <p:sp>
        <p:nvSpPr>
          <p:cNvPr id="974850" name="Rectangle 2"/>
          <p:cNvSpPr>
            <a:spLocks noGrp="1" noRot="1" noChangeAspect="1" noChangeArrowheads="1" noTextEdit="1"/>
          </p:cNvSpPr>
          <p:nvPr>
            <p:ph type="sldImg"/>
          </p:nvPr>
        </p:nvSpPr>
        <p:spPr>
          <a:ln/>
        </p:spPr>
      </p:sp>
      <p:sp>
        <p:nvSpPr>
          <p:cNvPr id="97485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0029833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CF70A5E-99DE-41FA-AB90-2E895715A6D2}" type="slidenum">
              <a:rPr lang="en-US" altLang="en-US"/>
              <a:pPr/>
              <a:t>21</a:t>
            </a:fld>
            <a:endParaRPr lang="en-US" altLang="en-US"/>
          </a:p>
        </p:txBody>
      </p:sp>
      <p:sp>
        <p:nvSpPr>
          <p:cNvPr id="976898" name="Rectangle 2"/>
          <p:cNvSpPr>
            <a:spLocks noGrp="1" noRot="1" noChangeAspect="1" noChangeArrowheads="1" noTextEdit="1"/>
          </p:cNvSpPr>
          <p:nvPr>
            <p:ph type="sldImg"/>
          </p:nvPr>
        </p:nvSpPr>
        <p:spPr>
          <a:ln/>
        </p:spPr>
      </p:sp>
      <p:sp>
        <p:nvSpPr>
          <p:cNvPr id="97689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0939220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1C981C9-1932-4658-83C8-FDB4697C674F}" type="slidenum">
              <a:rPr lang="en-US" altLang="en-US"/>
              <a:pPr/>
              <a:t>22</a:t>
            </a:fld>
            <a:endParaRPr lang="en-US" altLang="en-US"/>
          </a:p>
        </p:txBody>
      </p:sp>
      <p:sp>
        <p:nvSpPr>
          <p:cNvPr id="911362" name="Rectangle 2"/>
          <p:cNvSpPr>
            <a:spLocks noGrp="1" noRot="1" noChangeAspect="1" noChangeArrowheads="1" noTextEdit="1"/>
          </p:cNvSpPr>
          <p:nvPr>
            <p:ph type="sldImg"/>
          </p:nvPr>
        </p:nvSpPr>
        <p:spPr>
          <a:ln/>
        </p:spPr>
      </p:sp>
      <p:sp>
        <p:nvSpPr>
          <p:cNvPr id="91136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5978621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1971CC-B238-47DE-B94A-775DD6757DC4}" type="slidenum">
              <a:rPr lang="en-US" altLang="en-US"/>
              <a:pPr/>
              <a:t>3</a:t>
            </a:fld>
            <a:endParaRPr lang="en-US" altLang="en-US"/>
          </a:p>
        </p:txBody>
      </p:sp>
      <p:sp>
        <p:nvSpPr>
          <p:cNvPr id="1032194" name="Rectangle 2"/>
          <p:cNvSpPr>
            <a:spLocks noGrp="1" noRot="1" noChangeAspect="1" noChangeArrowheads="1" noTextEdit="1"/>
          </p:cNvSpPr>
          <p:nvPr>
            <p:ph type="sldImg"/>
          </p:nvPr>
        </p:nvSpPr>
        <p:spPr>
          <a:ln/>
        </p:spPr>
      </p:sp>
      <p:sp>
        <p:nvSpPr>
          <p:cNvPr id="1032195"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39918617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AAFCE2F-D03C-47F5-94F7-3A8CDEE9F589}" type="slidenum">
              <a:rPr lang="en-US" altLang="en-US"/>
              <a:pPr/>
              <a:t>23</a:t>
            </a:fld>
            <a:endParaRPr lang="en-US" altLang="en-US"/>
          </a:p>
        </p:txBody>
      </p:sp>
      <p:sp>
        <p:nvSpPr>
          <p:cNvPr id="978946" name="Rectangle 2"/>
          <p:cNvSpPr>
            <a:spLocks noGrp="1" noRot="1" noChangeAspect="1" noChangeArrowheads="1" noTextEdit="1"/>
          </p:cNvSpPr>
          <p:nvPr>
            <p:ph type="sldImg"/>
          </p:nvPr>
        </p:nvSpPr>
        <p:spPr>
          <a:ln/>
        </p:spPr>
      </p:sp>
      <p:sp>
        <p:nvSpPr>
          <p:cNvPr id="978947"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40016838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1F824BA-0DFC-4BF8-A8A7-64284678BCB0}" type="slidenum">
              <a:rPr lang="en-US" altLang="en-US"/>
              <a:pPr/>
              <a:t>24</a:t>
            </a:fld>
            <a:endParaRPr lang="en-US" altLang="en-US"/>
          </a:p>
        </p:txBody>
      </p:sp>
      <p:sp>
        <p:nvSpPr>
          <p:cNvPr id="980994" name="Rectangle 2"/>
          <p:cNvSpPr>
            <a:spLocks noGrp="1" noRot="1" noChangeAspect="1" noChangeArrowheads="1" noTextEdit="1"/>
          </p:cNvSpPr>
          <p:nvPr>
            <p:ph type="sldImg"/>
          </p:nvPr>
        </p:nvSpPr>
        <p:spPr>
          <a:ln/>
        </p:spPr>
      </p:sp>
      <p:sp>
        <p:nvSpPr>
          <p:cNvPr id="98099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3491019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BAD53C-25EA-4264-99D2-79CAF47CA23A}" type="slidenum">
              <a:rPr lang="en-US" altLang="en-US"/>
              <a:pPr/>
              <a:t>26</a:t>
            </a:fld>
            <a:endParaRPr lang="en-US" altLang="en-US"/>
          </a:p>
        </p:txBody>
      </p:sp>
      <p:sp>
        <p:nvSpPr>
          <p:cNvPr id="915458" name="Rectangle 2"/>
          <p:cNvSpPr>
            <a:spLocks noGrp="1" noRot="1" noChangeAspect="1" noChangeArrowheads="1" noTextEdit="1"/>
          </p:cNvSpPr>
          <p:nvPr>
            <p:ph type="sldImg"/>
          </p:nvPr>
        </p:nvSpPr>
        <p:spPr>
          <a:ln/>
        </p:spPr>
      </p:sp>
      <p:sp>
        <p:nvSpPr>
          <p:cNvPr id="91545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665315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F0F446F-492F-4360-AE0B-006D7DD04F6B}" type="slidenum">
              <a:rPr lang="en-US" altLang="en-US"/>
              <a:pPr/>
              <a:t>28</a:t>
            </a:fld>
            <a:endParaRPr lang="en-US" altLang="en-US"/>
          </a:p>
        </p:txBody>
      </p:sp>
      <p:sp>
        <p:nvSpPr>
          <p:cNvPr id="985090" name="Rectangle 2"/>
          <p:cNvSpPr>
            <a:spLocks noGrp="1" noRot="1" noChangeAspect="1" noChangeArrowheads="1" noTextEdit="1"/>
          </p:cNvSpPr>
          <p:nvPr>
            <p:ph type="sldImg"/>
          </p:nvPr>
        </p:nvSpPr>
        <p:spPr>
          <a:ln/>
        </p:spPr>
      </p:sp>
      <p:sp>
        <p:nvSpPr>
          <p:cNvPr id="98509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0766581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5184220-F3FC-455B-8FA6-8DCBA0423F5C}" type="slidenum">
              <a:rPr lang="en-US" altLang="en-US"/>
              <a:pPr/>
              <a:t>29</a:t>
            </a:fld>
            <a:endParaRPr lang="en-US" altLang="en-US"/>
          </a:p>
        </p:txBody>
      </p:sp>
      <p:sp>
        <p:nvSpPr>
          <p:cNvPr id="987138" name="Rectangle 2"/>
          <p:cNvSpPr>
            <a:spLocks noGrp="1" noRot="1" noChangeAspect="1" noChangeArrowheads="1" noTextEdit="1"/>
          </p:cNvSpPr>
          <p:nvPr>
            <p:ph type="sldImg"/>
          </p:nvPr>
        </p:nvSpPr>
        <p:spPr>
          <a:ln/>
        </p:spPr>
      </p:sp>
      <p:sp>
        <p:nvSpPr>
          <p:cNvPr id="98713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7798598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3CFC0C6-57D8-425D-9459-A6AC4CB3AED1}" type="slidenum">
              <a:rPr lang="en-US" altLang="en-US"/>
              <a:pPr/>
              <a:t>30</a:t>
            </a:fld>
            <a:endParaRPr lang="en-US" altLang="en-US"/>
          </a:p>
        </p:txBody>
      </p:sp>
      <p:sp>
        <p:nvSpPr>
          <p:cNvPr id="921602" name="Rectangle 2"/>
          <p:cNvSpPr>
            <a:spLocks noGrp="1" noRot="1" noChangeAspect="1" noChangeArrowheads="1" noTextEdit="1"/>
          </p:cNvSpPr>
          <p:nvPr>
            <p:ph type="sldImg"/>
          </p:nvPr>
        </p:nvSpPr>
        <p:spPr>
          <a:ln/>
        </p:spPr>
      </p:sp>
      <p:sp>
        <p:nvSpPr>
          <p:cNvPr id="92160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6983588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A1E4BA9-37FA-45A3-98EB-4A0F3477A382}" type="slidenum">
              <a:rPr lang="en-US" altLang="en-US"/>
              <a:pPr/>
              <a:t>31</a:t>
            </a:fld>
            <a:endParaRPr lang="en-US" altLang="en-US"/>
          </a:p>
        </p:txBody>
      </p:sp>
      <p:sp>
        <p:nvSpPr>
          <p:cNvPr id="989186" name="Rectangle 2"/>
          <p:cNvSpPr>
            <a:spLocks noGrp="1" noRot="1" noChangeAspect="1" noChangeArrowheads="1" noTextEdit="1"/>
          </p:cNvSpPr>
          <p:nvPr>
            <p:ph type="sldImg"/>
          </p:nvPr>
        </p:nvSpPr>
        <p:spPr>
          <a:ln/>
        </p:spPr>
      </p:sp>
      <p:sp>
        <p:nvSpPr>
          <p:cNvPr id="98918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6379110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E6CEFA3-9F69-4307-949D-523556BECEBD}" type="slidenum">
              <a:rPr lang="en-US" altLang="en-US"/>
              <a:pPr/>
              <a:t>33</a:t>
            </a:fld>
            <a:endParaRPr lang="en-US" altLang="en-US"/>
          </a:p>
        </p:txBody>
      </p:sp>
      <p:sp>
        <p:nvSpPr>
          <p:cNvPr id="1035266" name="Rectangle 2"/>
          <p:cNvSpPr>
            <a:spLocks noGrp="1" noRot="1" noChangeAspect="1" noChangeArrowheads="1" noTextEdit="1"/>
          </p:cNvSpPr>
          <p:nvPr>
            <p:ph type="sldImg"/>
          </p:nvPr>
        </p:nvSpPr>
        <p:spPr>
          <a:ln/>
        </p:spPr>
      </p:sp>
      <p:sp>
        <p:nvSpPr>
          <p:cNvPr id="103526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1359983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2509AD8-9DBB-492D-A60B-4F3A09C4AE82}" type="slidenum">
              <a:rPr lang="en-US" altLang="en-US"/>
              <a:pPr/>
              <a:t>34</a:t>
            </a:fld>
            <a:endParaRPr lang="en-US" altLang="en-US"/>
          </a:p>
        </p:txBody>
      </p:sp>
      <p:sp>
        <p:nvSpPr>
          <p:cNvPr id="991234" name="Rectangle 2"/>
          <p:cNvSpPr>
            <a:spLocks noGrp="1" noRot="1" noChangeAspect="1" noChangeArrowheads="1" noTextEdit="1"/>
          </p:cNvSpPr>
          <p:nvPr>
            <p:ph type="sldImg"/>
          </p:nvPr>
        </p:nvSpPr>
        <p:spPr>
          <a:ln/>
        </p:spPr>
      </p:sp>
      <p:sp>
        <p:nvSpPr>
          <p:cNvPr id="99123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0300146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F31FC46-E163-46A1-9D48-83017171A220}" type="slidenum">
              <a:rPr lang="en-US" altLang="en-US"/>
              <a:pPr/>
              <a:t>36</a:t>
            </a:fld>
            <a:endParaRPr lang="en-US" altLang="en-US"/>
          </a:p>
        </p:txBody>
      </p:sp>
      <p:sp>
        <p:nvSpPr>
          <p:cNvPr id="926722" name="Rectangle 2"/>
          <p:cNvSpPr>
            <a:spLocks noGrp="1" noRot="1" noChangeAspect="1" noChangeArrowheads="1" noTextEdit="1"/>
          </p:cNvSpPr>
          <p:nvPr>
            <p:ph type="sldImg"/>
          </p:nvPr>
        </p:nvSpPr>
        <p:spPr>
          <a:ln/>
        </p:spPr>
      </p:sp>
      <p:sp>
        <p:nvSpPr>
          <p:cNvPr id="92672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3113525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E3BC6B-5EEB-4D08-B72D-EBEFD10AF491}" type="slidenum">
              <a:rPr lang="en-US" altLang="en-US"/>
              <a:pPr/>
              <a:t>4</a:t>
            </a:fld>
            <a:endParaRPr lang="en-US" altLang="en-US"/>
          </a:p>
        </p:txBody>
      </p:sp>
      <p:sp>
        <p:nvSpPr>
          <p:cNvPr id="593922" name="Rectangle 2"/>
          <p:cNvSpPr>
            <a:spLocks noGrp="1" noRot="1" noChangeAspect="1" noChangeArrowheads="1" noTextEdit="1"/>
          </p:cNvSpPr>
          <p:nvPr>
            <p:ph type="sldImg"/>
          </p:nvPr>
        </p:nvSpPr>
        <p:spPr>
          <a:ln/>
        </p:spPr>
      </p:sp>
      <p:sp>
        <p:nvSpPr>
          <p:cNvPr id="59392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2612630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2367AF4-5AA8-4366-8D8B-C7FA981FF2D0}" type="slidenum">
              <a:rPr lang="en-US" altLang="en-US"/>
              <a:pPr/>
              <a:t>37</a:t>
            </a:fld>
            <a:endParaRPr lang="en-US" altLang="en-US"/>
          </a:p>
        </p:txBody>
      </p:sp>
      <p:sp>
        <p:nvSpPr>
          <p:cNvPr id="994306" name="Rectangle 2"/>
          <p:cNvSpPr>
            <a:spLocks noGrp="1" noRot="1" noChangeAspect="1" noChangeArrowheads="1" noTextEdit="1"/>
          </p:cNvSpPr>
          <p:nvPr>
            <p:ph type="sldImg"/>
          </p:nvPr>
        </p:nvSpPr>
        <p:spPr>
          <a:ln/>
        </p:spPr>
      </p:sp>
      <p:sp>
        <p:nvSpPr>
          <p:cNvPr id="99430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717275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B57DF99-BEB2-4EAF-8C22-A9CE55CD3E0A}" type="slidenum">
              <a:rPr lang="en-US" altLang="en-US"/>
              <a:pPr/>
              <a:t>38</a:t>
            </a:fld>
            <a:endParaRPr lang="en-US" altLang="en-US"/>
          </a:p>
        </p:txBody>
      </p:sp>
      <p:sp>
        <p:nvSpPr>
          <p:cNvPr id="996354" name="Rectangle 2"/>
          <p:cNvSpPr>
            <a:spLocks noGrp="1" noRot="1" noChangeAspect="1" noChangeArrowheads="1" noTextEdit="1"/>
          </p:cNvSpPr>
          <p:nvPr>
            <p:ph type="sldImg"/>
          </p:nvPr>
        </p:nvSpPr>
        <p:spPr>
          <a:ln/>
        </p:spPr>
      </p:sp>
      <p:sp>
        <p:nvSpPr>
          <p:cNvPr id="99635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0135607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B96312-B41D-44DC-A710-2531A5042885}" type="slidenum">
              <a:rPr lang="en-US" altLang="en-US"/>
              <a:pPr/>
              <a:t>39</a:t>
            </a:fld>
            <a:endParaRPr lang="en-US" altLang="en-US"/>
          </a:p>
        </p:txBody>
      </p:sp>
      <p:sp>
        <p:nvSpPr>
          <p:cNvPr id="928770" name="Rectangle 2"/>
          <p:cNvSpPr>
            <a:spLocks noGrp="1" noRot="1" noChangeAspect="1" noChangeArrowheads="1" noTextEdit="1"/>
          </p:cNvSpPr>
          <p:nvPr>
            <p:ph type="sldImg"/>
          </p:nvPr>
        </p:nvSpPr>
        <p:spPr>
          <a:ln/>
        </p:spPr>
      </p:sp>
      <p:sp>
        <p:nvSpPr>
          <p:cNvPr id="928771"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14090198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BF87F3F-9BFC-4DA0-A723-298FB9491E04}" type="slidenum">
              <a:rPr lang="en-US" altLang="en-US"/>
              <a:pPr/>
              <a:t>41</a:t>
            </a:fld>
            <a:endParaRPr lang="en-US" altLang="en-US"/>
          </a:p>
        </p:txBody>
      </p:sp>
      <p:sp>
        <p:nvSpPr>
          <p:cNvPr id="931842" name="Rectangle 2"/>
          <p:cNvSpPr>
            <a:spLocks noGrp="1" noRot="1" noChangeAspect="1" noChangeArrowheads="1" noTextEdit="1"/>
          </p:cNvSpPr>
          <p:nvPr>
            <p:ph type="sldImg"/>
          </p:nvPr>
        </p:nvSpPr>
        <p:spPr>
          <a:ln/>
        </p:spPr>
      </p:sp>
      <p:sp>
        <p:nvSpPr>
          <p:cNvPr id="93184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6896018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3325837-6D22-43A3-AF0B-58613849743D}" type="slidenum">
              <a:rPr lang="en-US" altLang="en-US"/>
              <a:pPr/>
              <a:t>42</a:t>
            </a:fld>
            <a:endParaRPr lang="en-US" altLang="en-US"/>
          </a:p>
        </p:txBody>
      </p:sp>
      <p:sp>
        <p:nvSpPr>
          <p:cNvPr id="688130" name="Rectangle 2"/>
          <p:cNvSpPr>
            <a:spLocks noGrp="1" noRot="1" noChangeAspect="1" noChangeArrowheads="1" noTextEdit="1"/>
          </p:cNvSpPr>
          <p:nvPr>
            <p:ph type="sldImg"/>
          </p:nvPr>
        </p:nvSpPr>
        <p:spPr>
          <a:ln/>
        </p:spPr>
      </p:sp>
      <p:sp>
        <p:nvSpPr>
          <p:cNvPr id="68813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9741975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08DEA3-003C-4BC6-BCA1-09CC1F99083B}" type="slidenum">
              <a:rPr lang="en-US" altLang="en-US"/>
              <a:pPr/>
              <a:t>43</a:t>
            </a:fld>
            <a:endParaRPr lang="en-US" altLang="en-US"/>
          </a:p>
        </p:txBody>
      </p:sp>
      <p:sp>
        <p:nvSpPr>
          <p:cNvPr id="690178" name="Rectangle 2"/>
          <p:cNvSpPr>
            <a:spLocks noGrp="1" noRot="1" noChangeAspect="1" noChangeArrowheads="1" noTextEdit="1"/>
          </p:cNvSpPr>
          <p:nvPr>
            <p:ph type="sldImg"/>
          </p:nvPr>
        </p:nvSpPr>
        <p:spPr>
          <a:ln/>
        </p:spPr>
      </p:sp>
      <p:sp>
        <p:nvSpPr>
          <p:cNvPr id="69017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9489495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0795FCF-517C-42CC-BC31-96E768F671FE}" type="slidenum">
              <a:rPr lang="en-US" altLang="en-US"/>
              <a:pPr/>
              <a:t>44</a:t>
            </a:fld>
            <a:endParaRPr lang="en-US" altLang="en-US"/>
          </a:p>
        </p:txBody>
      </p:sp>
      <p:sp>
        <p:nvSpPr>
          <p:cNvPr id="692226" name="Rectangle 2"/>
          <p:cNvSpPr>
            <a:spLocks noGrp="1" noRot="1" noChangeAspect="1" noChangeArrowheads="1" noTextEdit="1"/>
          </p:cNvSpPr>
          <p:nvPr>
            <p:ph type="sldImg"/>
          </p:nvPr>
        </p:nvSpPr>
        <p:spPr>
          <a:ln/>
        </p:spPr>
      </p:sp>
      <p:sp>
        <p:nvSpPr>
          <p:cNvPr id="69222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7346386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5A544BA-97ED-4624-B97C-D0A8DD0D4639}" type="slidenum">
              <a:rPr lang="en-US" altLang="en-US"/>
              <a:pPr/>
              <a:t>45</a:t>
            </a:fld>
            <a:endParaRPr lang="en-US" altLang="en-US"/>
          </a:p>
        </p:txBody>
      </p:sp>
      <p:sp>
        <p:nvSpPr>
          <p:cNvPr id="998402" name="Rectangle 2"/>
          <p:cNvSpPr>
            <a:spLocks noGrp="1" noRot="1" noChangeAspect="1" noChangeArrowheads="1" noTextEdit="1"/>
          </p:cNvSpPr>
          <p:nvPr>
            <p:ph type="sldImg"/>
          </p:nvPr>
        </p:nvSpPr>
        <p:spPr>
          <a:ln/>
        </p:spPr>
      </p:sp>
      <p:sp>
        <p:nvSpPr>
          <p:cNvPr id="998403"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33948934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C870912-1844-4E13-8A2C-ABF752467E05}" type="slidenum">
              <a:rPr lang="en-US" altLang="en-US"/>
              <a:pPr/>
              <a:t>46</a:t>
            </a:fld>
            <a:endParaRPr lang="en-US" altLang="en-US"/>
          </a:p>
        </p:txBody>
      </p:sp>
      <p:sp>
        <p:nvSpPr>
          <p:cNvPr id="836610" name="Rectangle 2"/>
          <p:cNvSpPr>
            <a:spLocks noGrp="1" noRot="1" noChangeAspect="1" noChangeArrowheads="1" noTextEdit="1"/>
          </p:cNvSpPr>
          <p:nvPr>
            <p:ph type="sldImg"/>
          </p:nvPr>
        </p:nvSpPr>
        <p:spPr>
          <a:ln/>
        </p:spPr>
      </p:sp>
      <p:sp>
        <p:nvSpPr>
          <p:cNvPr id="83661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1963650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CDC8552-A575-4561-8413-B599C2721C94}" type="slidenum">
              <a:rPr lang="en-US" altLang="en-US"/>
              <a:pPr/>
              <a:t>48</a:t>
            </a:fld>
            <a:endParaRPr lang="en-US" altLang="en-US"/>
          </a:p>
        </p:txBody>
      </p:sp>
      <p:sp>
        <p:nvSpPr>
          <p:cNvPr id="1001474" name="Rectangle 2"/>
          <p:cNvSpPr>
            <a:spLocks noGrp="1" noRot="1" noChangeAspect="1" noChangeArrowheads="1" noTextEdit="1"/>
          </p:cNvSpPr>
          <p:nvPr>
            <p:ph type="sldImg"/>
          </p:nvPr>
        </p:nvSpPr>
        <p:spPr>
          <a:ln/>
        </p:spPr>
      </p:sp>
      <p:sp>
        <p:nvSpPr>
          <p:cNvPr id="100147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926819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3B96D3-B218-4A4D-BA94-702D1091C3B8}" type="slidenum">
              <a:rPr lang="en-US" altLang="en-US"/>
              <a:pPr/>
              <a:t>5</a:t>
            </a:fld>
            <a:endParaRPr lang="en-US" altLang="en-US"/>
          </a:p>
        </p:txBody>
      </p:sp>
      <p:sp>
        <p:nvSpPr>
          <p:cNvPr id="964610" name="Rectangle 2"/>
          <p:cNvSpPr>
            <a:spLocks noGrp="1" noRot="1" noChangeAspect="1" noChangeArrowheads="1" noTextEdit="1"/>
          </p:cNvSpPr>
          <p:nvPr>
            <p:ph type="sldImg"/>
          </p:nvPr>
        </p:nvSpPr>
        <p:spPr>
          <a:ln/>
        </p:spPr>
      </p:sp>
      <p:sp>
        <p:nvSpPr>
          <p:cNvPr id="96461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8696956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6028BF1-CD17-4423-B120-2C2220AE6866}" type="slidenum">
              <a:rPr lang="en-US" altLang="en-US"/>
              <a:pPr/>
              <a:t>49</a:t>
            </a:fld>
            <a:endParaRPr lang="en-US" altLang="en-US"/>
          </a:p>
        </p:txBody>
      </p:sp>
      <p:sp>
        <p:nvSpPr>
          <p:cNvPr id="1003522" name="Rectangle 2"/>
          <p:cNvSpPr>
            <a:spLocks noGrp="1" noRot="1" noChangeAspect="1" noChangeArrowheads="1" noTextEdit="1"/>
          </p:cNvSpPr>
          <p:nvPr>
            <p:ph type="sldImg"/>
          </p:nvPr>
        </p:nvSpPr>
        <p:spPr>
          <a:ln/>
        </p:spPr>
      </p:sp>
      <p:sp>
        <p:nvSpPr>
          <p:cNvPr id="100352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9333140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32803D-FBE6-4CEB-B0DC-1BCA3E35A9A6}" type="slidenum">
              <a:rPr lang="en-US" altLang="en-US"/>
              <a:pPr/>
              <a:t>51</a:t>
            </a:fld>
            <a:endParaRPr lang="en-US" altLang="en-US"/>
          </a:p>
        </p:txBody>
      </p:sp>
      <p:sp>
        <p:nvSpPr>
          <p:cNvPr id="939010" name="Rectangle 2"/>
          <p:cNvSpPr>
            <a:spLocks noGrp="1" noRot="1" noChangeAspect="1" noChangeArrowheads="1" noTextEdit="1"/>
          </p:cNvSpPr>
          <p:nvPr>
            <p:ph type="sldImg"/>
          </p:nvPr>
        </p:nvSpPr>
        <p:spPr>
          <a:ln/>
        </p:spPr>
      </p:sp>
      <p:sp>
        <p:nvSpPr>
          <p:cNvPr id="93901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68437774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7D59D88-0E17-4558-8C27-4C9C5A2AD736}" type="slidenum">
              <a:rPr lang="en-US" altLang="en-US"/>
              <a:pPr/>
              <a:t>52</a:t>
            </a:fld>
            <a:endParaRPr lang="en-US" altLang="en-US"/>
          </a:p>
        </p:txBody>
      </p:sp>
      <p:sp>
        <p:nvSpPr>
          <p:cNvPr id="1006594" name="Rectangle 2"/>
          <p:cNvSpPr>
            <a:spLocks noGrp="1" noRot="1" noChangeAspect="1" noChangeArrowheads="1" noTextEdit="1"/>
          </p:cNvSpPr>
          <p:nvPr>
            <p:ph type="sldImg"/>
          </p:nvPr>
        </p:nvSpPr>
        <p:spPr>
          <a:ln/>
        </p:spPr>
      </p:sp>
      <p:sp>
        <p:nvSpPr>
          <p:cNvPr id="100659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2274346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7A0A4E3-B141-4D43-8FCD-3B3F46E43CF6}" type="slidenum">
              <a:rPr lang="en-US" altLang="en-US"/>
              <a:pPr/>
              <a:t>53</a:t>
            </a:fld>
            <a:endParaRPr lang="en-US" altLang="en-US"/>
          </a:p>
        </p:txBody>
      </p:sp>
      <p:sp>
        <p:nvSpPr>
          <p:cNvPr id="1008642" name="Rectangle 2"/>
          <p:cNvSpPr>
            <a:spLocks noGrp="1" noRot="1" noChangeAspect="1" noChangeArrowheads="1" noTextEdit="1"/>
          </p:cNvSpPr>
          <p:nvPr>
            <p:ph type="sldImg"/>
          </p:nvPr>
        </p:nvSpPr>
        <p:spPr>
          <a:ln/>
        </p:spPr>
      </p:sp>
      <p:sp>
        <p:nvSpPr>
          <p:cNvPr id="100864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66992286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DBF2F2-6474-4E06-ACD5-AB12B7C55879}" type="slidenum">
              <a:rPr lang="en-US" altLang="en-US"/>
              <a:pPr/>
              <a:t>54</a:t>
            </a:fld>
            <a:endParaRPr lang="en-US" altLang="en-US"/>
          </a:p>
        </p:txBody>
      </p:sp>
      <p:sp>
        <p:nvSpPr>
          <p:cNvPr id="907266" name="Rectangle 2"/>
          <p:cNvSpPr>
            <a:spLocks noGrp="1" noRot="1" noChangeAspect="1" noChangeArrowheads="1" noTextEdit="1"/>
          </p:cNvSpPr>
          <p:nvPr>
            <p:ph type="sldImg"/>
          </p:nvPr>
        </p:nvSpPr>
        <p:spPr>
          <a:ln/>
        </p:spPr>
      </p:sp>
      <p:sp>
        <p:nvSpPr>
          <p:cNvPr id="90726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82380051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31C333E-59D0-4D6D-A2BB-0F50FCBD70C3}" type="slidenum">
              <a:rPr lang="en-US" altLang="en-US"/>
              <a:pPr/>
              <a:t>55</a:t>
            </a:fld>
            <a:endParaRPr lang="en-US" altLang="en-US"/>
          </a:p>
        </p:txBody>
      </p:sp>
      <p:sp>
        <p:nvSpPr>
          <p:cNvPr id="941058" name="Rectangle 2"/>
          <p:cNvSpPr>
            <a:spLocks noGrp="1" noRot="1" noChangeAspect="1" noChangeArrowheads="1" noTextEdit="1"/>
          </p:cNvSpPr>
          <p:nvPr>
            <p:ph type="sldImg"/>
          </p:nvPr>
        </p:nvSpPr>
        <p:spPr>
          <a:ln/>
        </p:spPr>
      </p:sp>
      <p:sp>
        <p:nvSpPr>
          <p:cNvPr id="94105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2794721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104314B-2D04-4145-B129-89C76815D6A8}" type="slidenum">
              <a:rPr lang="en-US" altLang="en-US"/>
              <a:pPr/>
              <a:t>56</a:t>
            </a:fld>
            <a:endParaRPr lang="en-US" altLang="en-US"/>
          </a:p>
        </p:txBody>
      </p:sp>
      <p:sp>
        <p:nvSpPr>
          <p:cNvPr id="943106" name="Rectangle 2"/>
          <p:cNvSpPr>
            <a:spLocks noGrp="1" noRot="1" noChangeAspect="1" noChangeArrowheads="1" noTextEdit="1"/>
          </p:cNvSpPr>
          <p:nvPr>
            <p:ph type="sldImg"/>
          </p:nvPr>
        </p:nvSpPr>
        <p:spPr>
          <a:ln/>
        </p:spPr>
      </p:sp>
      <p:sp>
        <p:nvSpPr>
          <p:cNvPr id="94310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70908321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99E6AF-2A8D-44E0-8044-CBFADBDF1EF4}" type="slidenum">
              <a:rPr lang="en-US" altLang="en-US"/>
              <a:pPr/>
              <a:t>57</a:t>
            </a:fld>
            <a:endParaRPr lang="en-US" altLang="en-US"/>
          </a:p>
        </p:txBody>
      </p:sp>
      <p:sp>
        <p:nvSpPr>
          <p:cNvPr id="1010690" name="Rectangle 2"/>
          <p:cNvSpPr>
            <a:spLocks noGrp="1" noRot="1" noChangeAspect="1" noChangeArrowheads="1" noTextEdit="1"/>
          </p:cNvSpPr>
          <p:nvPr>
            <p:ph type="sldImg"/>
          </p:nvPr>
        </p:nvSpPr>
        <p:spPr>
          <a:ln/>
        </p:spPr>
      </p:sp>
      <p:sp>
        <p:nvSpPr>
          <p:cNvPr id="1010691"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333435225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8477438-F549-491E-A059-8A771467D276}" type="slidenum">
              <a:rPr lang="en-US" altLang="en-US"/>
              <a:pPr/>
              <a:t>58</a:t>
            </a:fld>
            <a:endParaRPr lang="en-US" altLang="en-US"/>
          </a:p>
        </p:txBody>
      </p:sp>
      <p:sp>
        <p:nvSpPr>
          <p:cNvPr id="700418" name="Rectangle 2"/>
          <p:cNvSpPr>
            <a:spLocks noGrp="1" noRot="1" noChangeAspect="1" noChangeArrowheads="1" noTextEdit="1"/>
          </p:cNvSpPr>
          <p:nvPr>
            <p:ph type="sldImg"/>
          </p:nvPr>
        </p:nvSpPr>
        <p:spPr>
          <a:ln/>
        </p:spPr>
      </p:sp>
      <p:sp>
        <p:nvSpPr>
          <p:cNvPr id="70041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6817323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8DF03CD-9F3D-4E5F-850A-0D7929C16002}" type="slidenum">
              <a:rPr lang="en-US" altLang="en-US"/>
              <a:pPr/>
              <a:t>59</a:t>
            </a:fld>
            <a:endParaRPr lang="en-US" altLang="en-US"/>
          </a:p>
        </p:txBody>
      </p:sp>
      <p:sp>
        <p:nvSpPr>
          <p:cNvPr id="1012738" name="Rectangle 2"/>
          <p:cNvSpPr>
            <a:spLocks noGrp="1" noRot="1" noChangeAspect="1" noChangeArrowheads="1" noTextEdit="1"/>
          </p:cNvSpPr>
          <p:nvPr>
            <p:ph type="sldImg"/>
          </p:nvPr>
        </p:nvSpPr>
        <p:spPr>
          <a:ln/>
        </p:spPr>
      </p:sp>
      <p:sp>
        <p:nvSpPr>
          <p:cNvPr id="1012739"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240709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04614B0-9440-46AD-80EF-A04A9BC3D195}" type="slidenum">
              <a:rPr lang="en-US" altLang="en-US"/>
              <a:pPr/>
              <a:t>6</a:t>
            </a:fld>
            <a:endParaRPr lang="en-US" alt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9344285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6088F01-268E-4116-BCA9-7B1B35A9491A}" type="slidenum">
              <a:rPr lang="en-US" altLang="en-US"/>
              <a:pPr/>
              <a:t>60</a:t>
            </a:fld>
            <a:endParaRPr lang="en-US" altLang="en-US"/>
          </a:p>
        </p:txBody>
      </p:sp>
      <p:sp>
        <p:nvSpPr>
          <p:cNvPr id="1014786" name="Rectangle 2"/>
          <p:cNvSpPr>
            <a:spLocks noGrp="1" noRot="1" noChangeAspect="1" noChangeArrowheads="1" noTextEdit="1"/>
          </p:cNvSpPr>
          <p:nvPr>
            <p:ph type="sldImg"/>
          </p:nvPr>
        </p:nvSpPr>
        <p:spPr>
          <a:ln/>
        </p:spPr>
      </p:sp>
      <p:sp>
        <p:nvSpPr>
          <p:cNvPr id="101478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11840090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3AC943-F553-4FF4-BD95-BFA04E9F3AAA}" type="slidenum">
              <a:rPr lang="en-US" altLang="en-US"/>
              <a:pPr/>
              <a:t>62</a:t>
            </a:fld>
            <a:endParaRPr lang="en-US" altLang="en-US"/>
          </a:p>
        </p:txBody>
      </p:sp>
      <p:sp>
        <p:nvSpPr>
          <p:cNvPr id="949250" name="Rectangle 2"/>
          <p:cNvSpPr>
            <a:spLocks noGrp="1" noRot="1" noChangeAspect="1" noChangeArrowheads="1" noTextEdit="1"/>
          </p:cNvSpPr>
          <p:nvPr>
            <p:ph type="sldImg"/>
          </p:nvPr>
        </p:nvSpPr>
        <p:spPr>
          <a:ln/>
        </p:spPr>
      </p:sp>
      <p:sp>
        <p:nvSpPr>
          <p:cNvPr id="94925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01180250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4D7B9B-1315-4746-BC32-974A6F85834A}" type="slidenum">
              <a:rPr lang="en-US" altLang="en-US"/>
              <a:pPr/>
              <a:t>63</a:t>
            </a:fld>
            <a:endParaRPr lang="en-US" altLang="en-US"/>
          </a:p>
        </p:txBody>
      </p:sp>
      <p:sp>
        <p:nvSpPr>
          <p:cNvPr id="855042" name="Rectangle 2"/>
          <p:cNvSpPr>
            <a:spLocks noGrp="1" noRot="1" noChangeAspect="1" noChangeArrowheads="1" noTextEdit="1"/>
          </p:cNvSpPr>
          <p:nvPr>
            <p:ph type="sldImg"/>
          </p:nvPr>
        </p:nvSpPr>
        <p:spPr>
          <a:ln/>
        </p:spPr>
      </p:sp>
      <p:sp>
        <p:nvSpPr>
          <p:cNvPr id="85504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69015429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71635AC-988D-4667-BBF4-98F9F2786393}" type="slidenum">
              <a:rPr lang="en-US" altLang="en-US"/>
              <a:pPr/>
              <a:t>64</a:t>
            </a:fld>
            <a:endParaRPr lang="en-US" altLang="en-US"/>
          </a:p>
        </p:txBody>
      </p:sp>
      <p:sp>
        <p:nvSpPr>
          <p:cNvPr id="951298" name="Rectangle 2"/>
          <p:cNvSpPr>
            <a:spLocks noGrp="1" noRot="1" noChangeAspect="1" noChangeArrowheads="1" noTextEdit="1"/>
          </p:cNvSpPr>
          <p:nvPr>
            <p:ph type="sldImg"/>
          </p:nvPr>
        </p:nvSpPr>
        <p:spPr>
          <a:ln/>
        </p:spPr>
      </p:sp>
      <p:sp>
        <p:nvSpPr>
          <p:cNvPr id="95129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99964179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E162314-A0F6-4A61-AE78-B5F72CFF70BE}" type="slidenum">
              <a:rPr lang="en-US" altLang="en-US"/>
              <a:pPr/>
              <a:t>65</a:t>
            </a:fld>
            <a:endParaRPr lang="en-US" altLang="en-US"/>
          </a:p>
        </p:txBody>
      </p:sp>
      <p:sp>
        <p:nvSpPr>
          <p:cNvPr id="1017858" name="Rectangle 2"/>
          <p:cNvSpPr>
            <a:spLocks noGrp="1" noRot="1" noChangeAspect="1" noChangeArrowheads="1" noTextEdit="1"/>
          </p:cNvSpPr>
          <p:nvPr>
            <p:ph type="sldImg"/>
          </p:nvPr>
        </p:nvSpPr>
        <p:spPr>
          <a:ln/>
        </p:spPr>
      </p:sp>
      <p:sp>
        <p:nvSpPr>
          <p:cNvPr id="1017859"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12331168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76B198B-1BDA-42EA-904F-B424B901AA8C}" type="slidenum">
              <a:rPr lang="en-US" altLang="en-US"/>
              <a:pPr/>
              <a:t>66</a:t>
            </a:fld>
            <a:endParaRPr lang="en-US" altLang="en-US"/>
          </a:p>
        </p:txBody>
      </p:sp>
      <p:sp>
        <p:nvSpPr>
          <p:cNvPr id="1019906" name="Rectangle 2"/>
          <p:cNvSpPr>
            <a:spLocks noGrp="1" noRot="1" noChangeAspect="1" noChangeArrowheads="1" noTextEdit="1"/>
          </p:cNvSpPr>
          <p:nvPr>
            <p:ph type="sldImg"/>
          </p:nvPr>
        </p:nvSpPr>
        <p:spPr>
          <a:ln/>
        </p:spPr>
      </p:sp>
      <p:sp>
        <p:nvSpPr>
          <p:cNvPr id="101990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2238269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CF7D296-B268-44BB-9996-83B8650D32B3}" type="slidenum">
              <a:rPr lang="en-US" altLang="en-US"/>
              <a:pPr/>
              <a:t>68</a:t>
            </a:fld>
            <a:endParaRPr lang="en-US" altLang="en-US"/>
          </a:p>
        </p:txBody>
      </p:sp>
      <p:sp>
        <p:nvSpPr>
          <p:cNvPr id="956418" name="Rectangle 2"/>
          <p:cNvSpPr>
            <a:spLocks noGrp="1" noRot="1" noChangeAspect="1" noChangeArrowheads="1" noTextEdit="1"/>
          </p:cNvSpPr>
          <p:nvPr>
            <p:ph type="sldImg"/>
          </p:nvPr>
        </p:nvSpPr>
        <p:spPr>
          <a:ln/>
        </p:spPr>
      </p:sp>
      <p:sp>
        <p:nvSpPr>
          <p:cNvPr id="95641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94636589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A5C27FB-81E4-4319-8D8D-89B83CA0E65B}" type="slidenum">
              <a:rPr lang="en-US" altLang="en-US"/>
              <a:pPr/>
              <a:t>69</a:t>
            </a:fld>
            <a:endParaRPr lang="en-US" altLang="en-US"/>
          </a:p>
        </p:txBody>
      </p:sp>
      <p:sp>
        <p:nvSpPr>
          <p:cNvPr id="1021954" name="Rectangle 2"/>
          <p:cNvSpPr>
            <a:spLocks noGrp="1" noRot="1" noChangeAspect="1" noChangeArrowheads="1" noTextEdit="1"/>
          </p:cNvSpPr>
          <p:nvPr>
            <p:ph type="sldImg"/>
          </p:nvPr>
        </p:nvSpPr>
        <p:spPr>
          <a:ln/>
        </p:spPr>
      </p:sp>
      <p:sp>
        <p:nvSpPr>
          <p:cNvPr id="102195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1743673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D65AB37-74FC-440F-85F1-88FA20D7E81F}" type="slidenum">
              <a:rPr lang="en-US" altLang="en-US"/>
              <a:pPr/>
              <a:t>70</a:t>
            </a:fld>
            <a:endParaRPr lang="en-US" altLang="en-US"/>
          </a:p>
        </p:txBody>
      </p:sp>
      <p:sp>
        <p:nvSpPr>
          <p:cNvPr id="960514" name="Rectangle 2"/>
          <p:cNvSpPr>
            <a:spLocks noGrp="1" noRot="1" noChangeAspect="1" noChangeArrowheads="1" noTextEdit="1"/>
          </p:cNvSpPr>
          <p:nvPr>
            <p:ph type="sldImg"/>
          </p:nvPr>
        </p:nvSpPr>
        <p:spPr>
          <a:ln/>
        </p:spPr>
      </p:sp>
      <p:sp>
        <p:nvSpPr>
          <p:cNvPr id="96051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50318830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DB768E-D34D-45BB-9603-11FDE57CA4CD}" type="slidenum">
              <a:rPr lang="en-US" altLang="en-US"/>
              <a:pPr/>
              <a:t>71</a:t>
            </a:fld>
            <a:endParaRPr lang="en-US" altLang="en-US"/>
          </a:p>
        </p:txBody>
      </p:sp>
      <p:sp>
        <p:nvSpPr>
          <p:cNvPr id="1024002" name="Rectangle 2"/>
          <p:cNvSpPr>
            <a:spLocks noGrp="1" noRot="1" noChangeAspect="1" noChangeArrowheads="1" noTextEdit="1"/>
          </p:cNvSpPr>
          <p:nvPr>
            <p:ph type="sldImg"/>
          </p:nvPr>
        </p:nvSpPr>
        <p:spPr>
          <a:ln/>
        </p:spPr>
      </p:sp>
      <p:sp>
        <p:nvSpPr>
          <p:cNvPr id="1024003"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40347889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C1398EF-739C-4DBA-9876-0A1DB9664D33}" type="slidenum">
              <a:rPr lang="en-US" altLang="en-US"/>
              <a:pPr/>
              <a:t>7</a:t>
            </a:fld>
            <a:endParaRPr lang="en-US" altLang="en-US"/>
          </a:p>
        </p:txBody>
      </p:sp>
      <p:sp>
        <p:nvSpPr>
          <p:cNvPr id="598018" name="Rectangle 2"/>
          <p:cNvSpPr>
            <a:spLocks noGrp="1" noRot="1" noChangeAspect="1" noChangeArrowheads="1" noTextEdit="1"/>
          </p:cNvSpPr>
          <p:nvPr>
            <p:ph type="sldImg"/>
          </p:nvPr>
        </p:nvSpPr>
        <p:spPr>
          <a:ln/>
        </p:spPr>
      </p:sp>
      <p:sp>
        <p:nvSpPr>
          <p:cNvPr id="59801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57659095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FA23313-9BC8-4386-80F2-BF6F0AE9D49B}" type="slidenum">
              <a:rPr lang="en-US" altLang="en-US"/>
              <a:pPr/>
              <a:t>73</a:t>
            </a:fld>
            <a:endParaRPr lang="en-US" altLang="en-US"/>
          </a:p>
        </p:txBody>
      </p:sp>
      <p:sp>
        <p:nvSpPr>
          <p:cNvPr id="1027074" name="Rectangle 2"/>
          <p:cNvSpPr>
            <a:spLocks noGrp="1" noRot="1" noChangeAspect="1" noChangeArrowheads="1" noTextEdit="1"/>
          </p:cNvSpPr>
          <p:nvPr>
            <p:ph type="sldImg"/>
          </p:nvPr>
        </p:nvSpPr>
        <p:spPr>
          <a:ln/>
        </p:spPr>
      </p:sp>
      <p:sp>
        <p:nvSpPr>
          <p:cNvPr id="102707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18241401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368C204-859B-435E-BC27-1711F1002C66}" type="slidenum">
              <a:rPr lang="en-US" altLang="en-US"/>
              <a:pPr/>
              <a:t>74</a:t>
            </a:fld>
            <a:endParaRPr lang="en-US" altLang="en-US"/>
          </a:p>
        </p:txBody>
      </p:sp>
      <p:sp>
        <p:nvSpPr>
          <p:cNvPr id="887810" name="Rectangle 2"/>
          <p:cNvSpPr>
            <a:spLocks noGrp="1" noRot="1" noChangeAspect="1" noChangeArrowheads="1" noTextEdit="1"/>
          </p:cNvSpPr>
          <p:nvPr>
            <p:ph type="sldImg"/>
          </p:nvPr>
        </p:nvSpPr>
        <p:spPr>
          <a:ln/>
        </p:spPr>
      </p:sp>
      <p:sp>
        <p:nvSpPr>
          <p:cNvPr id="887811"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83758022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42F6ABB-7F50-4B2A-89A9-F7140D4CD957}" type="slidenum">
              <a:rPr lang="en-US" altLang="en-US"/>
              <a:pPr/>
              <a:t>75</a:t>
            </a:fld>
            <a:endParaRPr lang="en-US" altLang="en-US"/>
          </a:p>
        </p:txBody>
      </p:sp>
      <p:sp>
        <p:nvSpPr>
          <p:cNvPr id="891906" name="Rectangle 2"/>
          <p:cNvSpPr>
            <a:spLocks noGrp="1" noRot="1" noChangeAspect="1" noChangeArrowheads="1" noTextEdit="1"/>
          </p:cNvSpPr>
          <p:nvPr>
            <p:ph type="sldImg"/>
          </p:nvPr>
        </p:nvSpPr>
        <p:spPr>
          <a:ln/>
        </p:spPr>
      </p:sp>
      <p:sp>
        <p:nvSpPr>
          <p:cNvPr id="891907"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313956158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904CA13-DAFD-4069-A51D-E6E0D0CFF7D2}" type="slidenum">
              <a:rPr lang="en-US" altLang="en-US"/>
              <a:pPr/>
              <a:t>76</a:t>
            </a:fld>
            <a:endParaRPr lang="en-US" altLang="en-US"/>
          </a:p>
        </p:txBody>
      </p:sp>
      <p:sp>
        <p:nvSpPr>
          <p:cNvPr id="962562" name="Rectangle 2"/>
          <p:cNvSpPr>
            <a:spLocks noGrp="1" noRot="1" noChangeAspect="1" noChangeArrowheads="1" noTextEdit="1"/>
          </p:cNvSpPr>
          <p:nvPr>
            <p:ph type="sldImg"/>
          </p:nvPr>
        </p:nvSpPr>
        <p:spPr>
          <a:ln/>
        </p:spPr>
      </p:sp>
      <p:sp>
        <p:nvSpPr>
          <p:cNvPr id="962563"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59160016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FEB4B9C-C3AA-4036-A115-9CF1B577725A}" type="slidenum">
              <a:rPr lang="en-US" altLang="en-US"/>
              <a:pPr/>
              <a:t>77</a:t>
            </a:fld>
            <a:endParaRPr lang="en-US" altLang="en-US"/>
          </a:p>
        </p:txBody>
      </p:sp>
      <p:sp>
        <p:nvSpPr>
          <p:cNvPr id="893954" name="Rectangle 2"/>
          <p:cNvSpPr>
            <a:spLocks noGrp="1" noRot="1" noChangeAspect="1" noChangeArrowheads="1" noTextEdit="1"/>
          </p:cNvSpPr>
          <p:nvPr>
            <p:ph type="sldImg"/>
          </p:nvPr>
        </p:nvSpPr>
        <p:spPr>
          <a:ln/>
        </p:spPr>
      </p:sp>
      <p:sp>
        <p:nvSpPr>
          <p:cNvPr id="893955"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5999786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4DA1A2E-4EE8-47DD-858A-B424A3FBAF49}" type="slidenum">
              <a:rPr lang="en-US" altLang="en-US"/>
              <a:pPr/>
              <a:t>8</a:t>
            </a:fld>
            <a:endParaRPr lang="en-US" altLang="en-US"/>
          </a:p>
        </p:txBody>
      </p:sp>
      <p:sp>
        <p:nvSpPr>
          <p:cNvPr id="966658" name="Rectangle 2"/>
          <p:cNvSpPr>
            <a:spLocks noGrp="1" noRot="1" noChangeAspect="1" noChangeArrowheads="1" noTextEdit="1"/>
          </p:cNvSpPr>
          <p:nvPr>
            <p:ph type="sldImg"/>
          </p:nvPr>
        </p:nvSpPr>
        <p:spPr>
          <a:ln/>
        </p:spPr>
      </p:sp>
      <p:sp>
        <p:nvSpPr>
          <p:cNvPr id="966659" name="Rectangle 3"/>
          <p:cNvSpPr>
            <a:spLocks noGrp="1" noChangeArrowheads="1"/>
          </p:cNvSpPr>
          <p:nvPr>
            <p:ph type="body" idx="1"/>
          </p:nvPr>
        </p:nvSpPr>
        <p:spPr/>
        <p:txBody>
          <a:bodyPr/>
          <a:lstStyle/>
          <a:p>
            <a:r>
              <a:rPr lang="en-US" altLang="en-US"/>
              <a:t>–</a:t>
            </a:r>
          </a:p>
        </p:txBody>
      </p:sp>
    </p:spTree>
    <p:extLst>
      <p:ext uri="{BB962C8B-B14F-4D97-AF65-F5344CB8AC3E}">
        <p14:creationId xmlns:p14="http://schemas.microsoft.com/office/powerpoint/2010/main" val="11924349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BA4BAE6-9CAD-44BD-B15A-09F23FE20D6A}" type="slidenum">
              <a:rPr lang="en-US" altLang="en-US"/>
              <a:pPr/>
              <a:t>9</a:t>
            </a:fld>
            <a:endParaRPr lang="en-US" altLang="en-US"/>
          </a:p>
        </p:txBody>
      </p:sp>
      <p:sp>
        <p:nvSpPr>
          <p:cNvPr id="968706" name="Rectangle 2"/>
          <p:cNvSpPr>
            <a:spLocks noGrp="1" noRot="1" noChangeAspect="1" noChangeArrowheads="1" noTextEdit="1"/>
          </p:cNvSpPr>
          <p:nvPr>
            <p:ph type="sldImg"/>
          </p:nvPr>
        </p:nvSpPr>
        <p:spPr>
          <a:ln/>
        </p:spPr>
      </p:sp>
      <p:sp>
        <p:nvSpPr>
          <p:cNvPr id="96870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202034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C72B6CB-2739-4ACA-BC83-E8EE04ECE269}" type="slidenum">
              <a:rPr lang="en-US" altLang="en-US"/>
              <a:pPr/>
              <a:t>11</a:t>
            </a:fld>
            <a:endParaRPr lang="en-US" altLang="en-US"/>
          </a:p>
        </p:txBody>
      </p:sp>
      <p:sp>
        <p:nvSpPr>
          <p:cNvPr id="606210" name="Rectangle 2"/>
          <p:cNvSpPr>
            <a:spLocks noGrp="1" noRot="1" noChangeAspect="1" noChangeArrowheads="1" noTextEdit="1"/>
          </p:cNvSpPr>
          <p:nvPr>
            <p:ph type="sldImg"/>
          </p:nvPr>
        </p:nvSpPr>
        <p:spPr>
          <a:ln/>
        </p:spPr>
      </p:sp>
      <p:sp>
        <p:nvSpPr>
          <p:cNvPr id="606211"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8137618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F8858DD-2640-4493-9146-8BB66839CE3B}" type="datetimeFigureOut">
              <a:rPr lang="en-US" smtClean="0"/>
              <a:t>9/3/2015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2EDC01-80A8-4D8D-BCEE-70D2E8696FDC}" type="slidenum">
              <a:rPr lang="en-US" smtClean="0"/>
              <a:t>‹#›</a:t>
            </a:fld>
            <a:endParaRPr lang="en-US"/>
          </a:p>
        </p:txBody>
      </p:sp>
    </p:spTree>
    <p:extLst>
      <p:ext uri="{BB962C8B-B14F-4D97-AF65-F5344CB8AC3E}">
        <p14:creationId xmlns:p14="http://schemas.microsoft.com/office/powerpoint/2010/main" val="4078641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F8858DD-2640-4493-9146-8BB66839CE3B}" type="datetimeFigureOut">
              <a:rPr lang="en-US" smtClean="0"/>
              <a:t>9/3/2015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2EDC01-80A8-4D8D-BCEE-70D2E8696FDC}" type="slidenum">
              <a:rPr lang="en-US" smtClean="0"/>
              <a:t>‹#›</a:t>
            </a:fld>
            <a:endParaRPr lang="en-US"/>
          </a:p>
        </p:txBody>
      </p:sp>
    </p:spTree>
    <p:extLst>
      <p:ext uri="{BB962C8B-B14F-4D97-AF65-F5344CB8AC3E}">
        <p14:creationId xmlns:p14="http://schemas.microsoft.com/office/powerpoint/2010/main" val="418321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F8858DD-2640-4493-9146-8BB66839CE3B}" type="datetimeFigureOut">
              <a:rPr lang="en-US" smtClean="0"/>
              <a:t>9/3/2015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2EDC01-80A8-4D8D-BCEE-70D2E8696FDC}" type="slidenum">
              <a:rPr lang="en-US" smtClean="0"/>
              <a:t>‹#›</a:t>
            </a:fld>
            <a:endParaRPr lang="en-US"/>
          </a:p>
        </p:txBody>
      </p:sp>
    </p:spTree>
    <p:extLst>
      <p:ext uri="{BB962C8B-B14F-4D97-AF65-F5344CB8AC3E}">
        <p14:creationId xmlns:p14="http://schemas.microsoft.com/office/powerpoint/2010/main" val="2341009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F8858DD-2640-4493-9146-8BB66839CE3B}" type="datetimeFigureOut">
              <a:rPr lang="en-US" smtClean="0"/>
              <a:t>9/3/2015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2EDC01-80A8-4D8D-BCEE-70D2E8696FDC}" type="slidenum">
              <a:rPr lang="en-US" smtClean="0"/>
              <a:t>‹#›</a:t>
            </a:fld>
            <a:endParaRPr lang="en-US"/>
          </a:p>
        </p:txBody>
      </p:sp>
    </p:spTree>
    <p:extLst>
      <p:ext uri="{BB962C8B-B14F-4D97-AF65-F5344CB8AC3E}">
        <p14:creationId xmlns:p14="http://schemas.microsoft.com/office/powerpoint/2010/main" val="2160533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F8858DD-2640-4493-9146-8BB66839CE3B}" type="datetimeFigureOut">
              <a:rPr lang="en-US" smtClean="0"/>
              <a:t>9/3/2015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2EDC01-80A8-4D8D-BCEE-70D2E8696FDC}" type="slidenum">
              <a:rPr lang="en-US" smtClean="0"/>
              <a:t>‹#›</a:t>
            </a:fld>
            <a:endParaRPr lang="en-US"/>
          </a:p>
        </p:txBody>
      </p:sp>
    </p:spTree>
    <p:extLst>
      <p:ext uri="{BB962C8B-B14F-4D97-AF65-F5344CB8AC3E}">
        <p14:creationId xmlns:p14="http://schemas.microsoft.com/office/powerpoint/2010/main" val="2895337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F8858DD-2640-4493-9146-8BB66839CE3B}" type="datetimeFigureOut">
              <a:rPr lang="en-US" smtClean="0"/>
              <a:t>9/3/2015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2EDC01-80A8-4D8D-BCEE-70D2E8696FDC}" type="slidenum">
              <a:rPr lang="en-US" smtClean="0"/>
              <a:t>‹#›</a:t>
            </a:fld>
            <a:endParaRPr lang="en-US"/>
          </a:p>
        </p:txBody>
      </p:sp>
    </p:spTree>
    <p:extLst>
      <p:ext uri="{BB962C8B-B14F-4D97-AF65-F5344CB8AC3E}">
        <p14:creationId xmlns:p14="http://schemas.microsoft.com/office/powerpoint/2010/main" val="4031777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F8858DD-2640-4493-9146-8BB66839CE3B}" type="datetimeFigureOut">
              <a:rPr lang="en-US" smtClean="0"/>
              <a:t>9/3/2015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D2EDC01-80A8-4D8D-BCEE-70D2E8696FDC}" type="slidenum">
              <a:rPr lang="en-US" smtClean="0"/>
              <a:t>‹#›</a:t>
            </a:fld>
            <a:endParaRPr lang="en-US"/>
          </a:p>
        </p:txBody>
      </p:sp>
    </p:spTree>
    <p:extLst>
      <p:ext uri="{BB962C8B-B14F-4D97-AF65-F5344CB8AC3E}">
        <p14:creationId xmlns:p14="http://schemas.microsoft.com/office/powerpoint/2010/main" val="26710045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F8858DD-2640-4493-9146-8BB66839CE3B}" type="datetimeFigureOut">
              <a:rPr lang="en-US" smtClean="0"/>
              <a:t>9/3/2015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D2EDC01-80A8-4D8D-BCEE-70D2E8696FDC}" type="slidenum">
              <a:rPr lang="en-US" smtClean="0"/>
              <a:t>‹#›</a:t>
            </a:fld>
            <a:endParaRPr lang="en-US"/>
          </a:p>
        </p:txBody>
      </p:sp>
    </p:spTree>
    <p:extLst>
      <p:ext uri="{BB962C8B-B14F-4D97-AF65-F5344CB8AC3E}">
        <p14:creationId xmlns:p14="http://schemas.microsoft.com/office/powerpoint/2010/main" val="36045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8858DD-2640-4493-9146-8BB66839CE3B}" type="datetimeFigureOut">
              <a:rPr lang="en-US" smtClean="0"/>
              <a:t>9/3/2015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D2EDC01-80A8-4D8D-BCEE-70D2E8696FDC}" type="slidenum">
              <a:rPr lang="en-US" smtClean="0"/>
              <a:t>‹#›</a:t>
            </a:fld>
            <a:endParaRPr lang="en-US"/>
          </a:p>
        </p:txBody>
      </p:sp>
    </p:spTree>
    <p:extLst>
      <p:ext uri="{BB962C8B-B14F-4D97-AF65-F5344CB8AC3E}">
        <p14:creationId xmlns:p14="http://schemas.microsoft.com/office/powerpoint/2010/main" val="994627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8858DD-2640-4493-9146-8BB66839CE3B}" type="datetimeFigureOut">
              <a:rPr lang="en-US" smtClean="0"/>
              <a:t>9/3/2015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2EDC01-80A8-4D8D-BCEE-70D2E8696FDC}" type="slidenum">
              <a:rPr lang="en-US" smtClean="0"/>
              <a:t>‹#›</a:t>
            </a:fld>
            <a:endParaRPr lang="en-US"/>
          </a:p>
        </p:txBody>
      </p:sp>
    </p:spTree>
    <p:extLst>
      <p:ext uri="{BB962C8B-B14F-4D97-AF65-F5344CB8AC3E}">
        <p14:creationId xmlns:p14="http://schemas.microsoft.com/office/powerpoint/2010/main" val="668512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8858DD-2640-4493-9146-8BB66839CE3B}" type="datetimeFigureOut">
              <a:rPr lang="en-US" smtClean="0"/>
              <a:t>9/3/2015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2EDC01-80A8-4D8D-BCEE-70D2E8696FDC}" type="slidenum">
              <a:rPr lang="en-US" smtClean="0"/>
              <a:t>‹#›</a:t>
            </a:fld>
            <a:endParaRPr lang="en-US"/>
          </a:p>
        </p:txBody>
      </p:sp>
    </p:spTree>
    <p:extLst>
      <p:ext uri="{BB962C8B-B14F-4D97-AF65-F5344CB8AC3E}">
        <p14:creationId xmlns:p14="http://schemas.microsoft.com/office/powerpoint/2010/main" val="1810747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8858DD-2640-4493-9146-8BB66839CE3B}" type="datetimeFigureOut">
              <a:rPr lang="en-US" smtClean="0"/>
              <a:t>9/3/2015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2EDC01-80A8-4D8D-BCEE-70D2E8696FDC}" type="slidenum">
              <a:rPr lang="en-US" smtClean="0"/>
              <a:t>‹#›</a:t>
            </a:fld>
            <a:endParaRPr lang="en-US"/>
          </a:p>
        </p:txBody>
      </p:sp>
    </p:spTree>
    <p:extLst>
      <p:ext uri="{BB962C8B-B14F-4D97-AF65-F5344CB8AC3E}">
        <p14:creationId xmlns:p14="http://schemas.microsoft.com/office/powerpoint/2010/main" val="8428885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xml"/><Relationship Id="rId1" Type="http://schemas.openxmlformats.org/officeDocument/2006/relationships/tags" Target="../tags/tag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6.xml"/><Relationship Id="rId1" Type="http://schemas.openxmlformats.org/officeDocument/2006/relationships/tags" Target="../tags/tag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6.xml"/><Relationship Id="rId1" Type="http://schemas.openxmlformats.org/officeDocument/2006/relationships/tags" Target="../tags/tag8.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6.xml"/><Relationship Id="rId1" Type="http://schemas.openxmlformats.org/officeDocument/2006/relationships/tags" Target="../tags/tag9.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tags" Target="../tags/tag10.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tags" Target="../tags/tag1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tags" Target="../tags/tag12.xml"/><Relationship Id="rId5" Type="http://schemas.openxmlformats.org/officeDocument/2006/relationships/image" Target="../media/image2.jpeg"/><Relationship Id="rId4" Type="http://schemas.openxmlformats.org/officeDocument/2006/relationships/image" Target="../media/image5.jpeg"/></Relationships>
</file>

<file path=ppt/slides/_rels/slide2.xml.rels><?xml version="1.0" encoding="UTF-8" standalone="yes"?>
<Relationships xmlns="http://schemas.openxmlformats.org/package/2006/relationships"><Relationship Id="rId8" Type="http://schemas.openxmlformats.org/officeDocument/2006/relationships/slide" Target="slide74.xml"/><Relationship Id="rId3" Type="http://schemas.openxmlformats.org/officeDocument/2006/relationships/slide" Target="slide3.xml"/><Relationship Id="rId7" Type="http://schemas.openxmlformats.org/officeDocument/2006/relationships/slide" Target="slide54.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slide" Target="slide42.xml"/><Relationship Id="rId5" Type="http://schemas.openxmlformats.org/officeDocument/2006/relationships/slide" Target="slide17.xml"/><Relationship Id="rId4" Type="http://schemas.openxmlformats.org/officeDocument/2006/relationships/slide" Target="slide4.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6.xml"/><Relationship Id="rId1" Type="http://schemas.openxmlformats.org/officeDocument/2006/relationships/tags" Target="../tags/tag13.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4.xml"/><Relationship Id="rId1" Type="http://schemas.openxmlformats.org/officeDocument/2006/relationships/tags" Target="../tags/tag14.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6.xml"/><Relationship Id="rId1" Type="http://schemas.openxmlformats.org/officeDocument/2006/relationships/tags" Target="../tags/tag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tags" Target="../tags/tag16.xml"/></Relationships>
</file>

<file path=ppt/slides/_rels/slide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6.xml"/><Relationship Id="rId1" Type="http://schemas.openxmlformats.org/officeDocument/2006/relationships/tags" Target="../tags/tag17.xml"/></Relationships>
</file>

<file path=ppt/slides/_rels/slide2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6.xml"/><Relationship Id="rId1" Type="http://schemas.openxmlformats.org/officeDocument/2006/relationships/tags" Target="../tags/tag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6.xml"/><Relationship Id="rId1" Type="http://schemas.openxmlformats.org/officeDocument/2006/relationships/tags" Target="../tags/tag19.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6.xml"/><Relationship Id="rId1" Type="http://schemas.openxmlformats.org/officeDocument/2006/relationships/tags" Target="../tags/tag20.xml"/></Relationships>
</file>

<file path=ppt/slides/_rels/slide3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ifs/ch14/psych_ch14_if.html"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6.xml"/><Relationship Id="rId1" Type="http://schemas.openxmlformats.org/officeDocument/2006/relationships/tags" Target="../tags/tag21.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4.xml"/><Relationship Id="rId1" Type="http://schemas.openxmlformats.org/officeDocument/2006/relationships/tags" Target="../tags/tag22.xml"/></Relationships>
</file>

<file path=ppt/slides/_rels/slide3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6.xml"/><Relationship Id="rId1" Type="http://schemas.openxmlformats.org/officeDocument/2006/relationships/tags" Target="../tags/tag2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6.xml"/><Relationship Id="rId1" Type="http://schemas.openxmlformats.org/officeDocument/2006/relationships/tags" Target="../tags/tag24.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6.xml"/><Relationship Id="rId1" Type="http://schemas.openxmlformats.org/officeDocument/2006/relationships/tags" Target="../tags/tag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tags" Target="../tags/tag1.xml"/></Relationships>
</file>

<file path=ppt/slides/_rels/slide4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6.xml"/><Relationship Id="rId1" Type="http://schemas.openxmlformats.org/officeDocument/2006/relationships/tags" Target="../tags/tag26.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6.xml"/><Relationship Id="rId1" Type="http://schemas.openxmlformats.org/officeDocument/2006/relationships/tags" Target="../tags/tag27.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6.xml"/><Relationship Id="rId1" Type="http://schemas.openxmlformats.org/officeDocument/2006/relationships/tags" Target="../tags/tag28.xml"/><Relationship Id="rId5" Type="http://schemas.openxmlformats.org/officeDocument/2006/relationships/image" Target="../media/image13.jpeg"/><Relationship Id="rId4" Type="http://schemas.openxmlformats.org/officeDocument/2006/relationships/image" Target="../media/image12.jpe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6.xml"/><Relationship Id="rId1" Type="http://schemas.openxmlformats.org/officeDocument/2006/relationships/tags" Target="../tags/tag29.xml"/></Relationships>
</file>

<file path=ppt/slides/_rels/slide4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6.xml"/><Relationship Id="rId1" Type="http://schemas.openxmlformats.org/officeDocument/2006/relationships/tags" Target="../tags/tag30.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6.xml"/><Relationship Id="rId1" Type="http://schemas.openxmlformats.org/officeDocument/2006/relationships/tags" Target="../tags/tag3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tags" Target="../tags/tag2.xml"/></Relationships>
</file>

<file path=ppt/slides/_rels/slide5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6.xml"/><Relationship Id="rId1" Type="http://schemas.openxmlformats.org/officeDocument/2006/relationships/tags" Target="../tags/tag32.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6.xml"/><Relationship Id="rId1" Type="http://schemas.openxmlformats.org/officeDocument/2006/relationships/tags" Target="../tags/tag33.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6.xml"/><Relationship Id="rId1" Type="http://schemas.openxmlformats.org/officeDocument/2006/relationships/tags" Target="../tags/tag34.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6.xml"/><Relationship Id="rId1" Type="http://schemas.openxmlformats.org/officeDocument/2006/relationships/tags" Target="../tags/tag35.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6.xml"/><Relationship Id="rId1" Type="http://schemas.openxmlformats.org/officeDocument/2006/relationships/tags" Target="../tags/tag36.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6.xml"/><Relationship Id="rId1" Type="http://schemas.openxmlformats.org/officeDocument/2006/relationships/tags" Target="../tags/tag37.xml"/><Relationship Id="rId5" Type="http://schemas.openxmlformats.org/officeDocument/2006/relationships/image" Target="../media/image13.jpeg"/><Relationship Id="rId4" Type="http://schemas.openxmlformats.org/officeDocument/2006/relationships/image" Target="../media/image16.jpe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6.xml"/><Relationship Id="rId1" Type="http://schemas.openxmlformats.org/officeDocument/2006/relationships/tags" Target="../tags/tag3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tags" Target="../tags/tag3.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6.xml"/><Relationship Id="rId1" Type="http://schemas.openxmlformats.org/officeDocument/2006/relationships/tags" Target="../tags/tag39.xml"/></Relationships>
</file>

<file path=ppt/slides/_rels/slide6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6.xml"/><Relationship Id="rId1" Type="http://schemas.openxmlformats.org/officeDocument/2006/relationships/tags" Target="../tags/tag40.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6.xml"/><Relationship Id="rId1" Type="http://schemas.openxmlformats.org/officeDocument/2006/relationships/tags" Target="../tags/tag41.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6.xml"/><Relationship Id="rId1" Type="http://schemas.openxmlformats.org/officeDocument/2006/relationships/tags" Target="../tags/tag4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6.xml"/><Relationship Id="rId1" Type="http://schemas.openxmlformats.org/officeDocument/2006/relationships/tags" Target="../tags/tag43.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6.xml"/><Relationship Id="rId1" Type="http://schemas.openxmlformats.org/officeDocument/2006/relationships/tags" Target="../tags/tag44.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tags" Target="../tags/tag4.xml"/><Relationship Id="rId5" Type="http://schemas.openxmlformats.org/officeDocument/2006/relationships/image" Target="../media/image2.jpeg"/><Relationship Id="rId4" Type="http://schemas.openxmlformats.org/officeDocument/2006/relationships/image" Target="../media/image1.jpeg"/></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6.xml"/><Relationship Id="rId1" Type="http://schemas.openxmlformats.org/officeDocument/2006/relationships/tags" Target="../tags/tag45.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tags" Target="../tags/tag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mtClean="0"/>
              <a:t>Chapter 14 Notes</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3177199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9733" name="Picture 5" descr="psych_39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60813" y="685800"/>
            <a:ext cx="4240212" cy="525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39847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6" presetClass="entr" presetSubtype="32" fill="hold" nodeType="afterEffect">
                                  <p:stCondLst>
                                    <p:cond delay="0"/>
                                  </p:stCondLst>
                                  <p:childTnLst>
                                    <p:set>
                                      <p:cBhvr>
                                        <p:cTn id="6" dur="1" fill="hold">
                                          <p:stCondLst>
                                            <p:cond delay="0"/>
                                          </p:stCondLst>
                                        </p:cTn>
                                        <p:tgtEl>
                                          <p:spTgt spid="969733"/>
                                        </p:tgtEl>
                                        <p:attrNameLst>
                                          <p:attrName>style.visibility</p:attrName>
                                        </p:attrNameLst>
                                      </p:cBhvr>
                                      <p:to>
                                        <p:strVal val="visible"/>
                                      </p:to>
                                    </p:set>
                                    <p:animEffect transition="in" filter="circle(out)">
                                      <p:cBhvr>
                                        <p:cTn id="7" dur="1000"/>
                                        <p:tgtEl>
                                          <p:spTgt spid="9697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5186"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605187" name="Rectangle 3"/>
          <p:cNvSpPr>
            <a:spLocks noChangeArrowheads="1"/>
          </p:cNvSpPr>
          <p:nvPr/>
        </p:nvSpPr>
        <p:spPr bwMode="auto">
          <a:xfrm>
            <a:off x="1981200" y="3733800"/>
            <a:ext cx="8229600" cy="19050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Introverts tend to be imaginative and to look inward for their ideas and energy. Extroverts tend to be active and self-expressive and gain energy from interaction with other people.</a:t>
            </a:r>
          </a:p>
        </p:txBody>
      </p:sp>
      <p:sp>
        <p:nvSpPr>
          <p:cNvPr id="605188" name="Rectangle 4"/>
          <p:cNvSpPr>
            <a:spLocks noChangeArrowheads="1"/>
          </p:cNvSpPr>
          <p:nvPr/>
        </p:nvSpPr>
        <p:spPr bwMode="auto">
          <a:xfrm>
            <a:off x="1981200" y="14478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Contrast</a:t>
            </a:r>
          </a:p>
          <a:p>
            <a:pPr>
              <a:lnSpc>
                <a:spcPct val="100000"/>
              </a:lnSpc>
              <a:spcBef>
                <a:spcPct val="0"/>
              </a:spcBef>
              <a:spcAft>
                <a:spcPct val="30000"/>
              </a:spcAft>
            </a:pPr>
            <a:r>
              <a:rPr lang="en-US" altLang="en-US"/>
              <a:t>How do introverts and extroverts tend to differ?</a:t>
            </a:r>
          </a:p>
        </p:txBody>
      </p:sp>
      <p:sp>
        <p:nvSpPr>
          <p:cNvPr id="605189"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605191" name="AutoShape 7"/>
          <p:cNvSpPr>
            <a:spLocks noChangeArrowheads="1"/>
          </p:cNvSpPr>
          <p:nvPr/>
        </p:nvSpPr>
        <p:spPr bwMode="auto">
          <a:xfrm flipH="1" flipV="1">
            <a:off x="9982200" y="34909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28459221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05191"/>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605187"/>
                                        </p:tgtEl>
                                        <p:attrNameLst>
                                          <p:attrName>style.visibility</p:attrName>
                                        </p:attrNameLst>
                                      </p:cBhvr>
                                      <p:to>
                                        <p:strVal val="visible"/>
                                      </p:to>
                                    </p:set>
                                    <p:animEffect transition="in" filter="wipe(up)">
                                      <p:cBhvr>
                                        <p:cTn id="10" dur="500"/>
                                        <p:tgtEl>
                                          <p:spTgt spid="6051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5187" grpId="0" animBg="1"/>
      <p:bldP spid="605191"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70754" name="Text Box 2"/>
          <p:cNvSpPr txBox="1">
            <a:spLocks noChangeArrowheads="1"/>
          </p:cNvSpPr>
          <p:nvPr/>
        </p:nvSpPr>
        <p:spPr bwMode="auto">
          <a:xfrm>
            <a:off x="1981200" y="1143000"/>
            <a:ext cx="8229600" cy="13716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14300"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20000"/>
              </a:lnSpc>
              <a:spcBef>
                <a:spcPct val="20000"/>
              </a:spcBef>
            </a:pPr>
            <a:r>
              <a:rPr lang="en-US" altLang="en-US">
                <a:latin typeface="Arial" panose="020B0604020202020204" pitchFamily="34" charset="0"/>
              </a:rPr>
              <a:t>Idea that there may be five basic personality factors: extroversion, emotional stability, conscientiousness, agreeableness, and openness to experience</a:t>
            </a:r>
            <a:endParaRPr lang="en-US" altLang="en-US" sz="2200">
              <a:latin typeface="Arial" panose="020B0604020202020204" pitchFamily="34" charset="0"/>
            </a:endParaRPr>
          </a:p>
        </p:txBody>
      </p:sp>
      <p:grpSp>
        <p:nvGrpSpPr>
          <p:cNvPr id="970755" name="Group 3"/>
          <p:cNvGrpSpPr>
            <a:grpSpLocks/>
          </p:cNvGrpSpPr>
          <p:nvPr/>
        </p:nvGrpSpPr>
        <p:grpSpPr bwMode="auto">
          <a:xfrm>
            <a:off x="1981200" y="2590800"/>
            <a:ext cx="4038600" cy="3505200"/>
            <a:chOff x="288" y="2166"/>
            <a:chExt cx="2448" cy="1338"/>
          </a:xfrm>
        </p:grpSpPr>
        <p:sp>
          <p:nvSpPr>
            <p:cNvPr id="970756" name="Text Box 4"/>
            <p:cNvSpPr txBox="1">
              <a:spLocks noChangeArrowheads="1"/>
            </p:cNvSpPr>
            <p:nvPr/>
          </p:nvSpPr>
          <p:spPr bwMode="auto">
            <a:xfrm>
              <a:off x="288" y="2400"/>
              <a:ext cx="2448" cy="110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Studies have found correlations between certain behaviors and particular traits.</a:t>
              </a:r>
            </a:p>
            <a:p>
              <a:pPr eaLnBrk="1" hangingPunct="1">
                <a:spcBef>
                  <a:spcPct val="20000"/>
                </a:spcBef>
                <a:buFontTx/>
                <a:buChar char="•"/>
              </a:pPr>
              <a:r>
                <a:rPr lang="en-US" altLang="en-US" sz="2000">
                  <a:latin typeface="Arial" panose="020B0604020202020204" pitchFamily="34" charset="0"/>
                </a:rPr>
                <a:t>People who receive many traffic tickets, for example, score lower on the agreeableness scale.</a:t>
              </a:r>
            </a:p>
          </p:txBody>
        </p:sp>
        <p:sp>
          <p:nvSpPr>
            <p:cNvPr id="970757" name="Text Box 5"/>
            <p:cNvSpPr txBox="1">
              <a:spLocks noChangeArrowheads="1"/>
            </p:cNvSpPr>
            <p:nvPr/>
          </p:nvSpPr>
          <p:spPr bwMode="auto">
            <a:xfrm>
              <a:off x="288" y="2166"/>
              <a:ext cx="2448" cy="23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Research on the Five Factors</a:t>
              </a:r>
              <a:endParaRPr lang="en-US" altLang="en-US" sz="2000" b="1">
                <a:latin typeface="Arial" panose="020B0604020202020204" pitchFamily="34" charset="0"/>
              </a:endParaRPr>
            </a:p>
          </p:txBody>
        </p:sp>
      </p:grpSp>
      <p:sp>
        <p:nvSpPr>
          <p:cNvPr id="970758" name="Rectangle 6"/>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The Five-Factor Model</a:t>
            </a:r>
            <a:endParaRPr lang="en-US" altLang="en-US">
              <a:solidFill>
                <a:srgbClr val="FFCC00"/>
              </a:solidFill>
            </a:endParaRPr>
          </a:p>
        </p:txBody>
      </p:sp>
      <p:grpSp>
        <p:nvGrpSpPr>
          <p:cNvPr id="970759" name="Group 7"/>
          <p:cNvGrpSpPr>
            <a:grpSpLocks/>
          </p:cNvGrpSpPr>
          <p:nvPr/>
        </p:nvGrpSpPr>
        <p:grpSpPr bwMode="auto">
          <a:xfrm>
            <a:off x="6172200" y="2590800"/>
            <a:ext cx="4038600" cy="3505200"/>
            <a:chOff x="288" y="2166"/>
            <a:chExt cx="2448" cy="1338"/>
          </a:xfrm>
        </p:grpSpPr>
        <p:sp>
          <p:nvSpPr>
            <p:cNvPr id="970760" name="Text Box 8"/>
            <p:cNvSpPr txBox="1">
              <a:spLocks noChangeArrowheads="1"/>
            </p:cNvSpPr>
            <p:nvPr/>
          </p:nvSpPr>
          <p:spPr bwMode="auto">
            <a:xfrm>
              <a:off x="288" y="2400"/>
              <a:ext cx="2448" cy="110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The Five-Factor Model helps psychologists to describe anxiety disorders.</a:t>
              </a:r>
            </a:p>
            <a:p>
              <a:pPr eaLnBrk="1" hangingPunct="1">
                <a:spcBef>
                  <a:spcPct val="20000"/>
                </a:spcBef>
                <a:buFontTx/>
                <a:buChar char="•"/>
              </a:pPr>
              <a:r>
                <a:rPr lang="en-US" altLang="en-US" sz="2000">
                  <a:latin typeface="Arial" panose="020B0604020202020204" pitchFamily="34" charset="0"/>
                </a:rPr>
                <a:t>Psychologists still disagree about which factors are the most basic, but nearly all would agree that the “big five” are important.</a:t>
              </a:r>
            </a:p>
          </p:txBody>
        </p:sp>
        <p:sp>
          <p:nvSpPr>
            <p:cNvPr id="970761" name="Text Box 9"/>
            <p:cNvSpPr txBox="1">
              <a:spLocks noChangeArrowheads="1"/>
            </p:cNvSpPr>
            <p:nvPr/>
          </p:nvSpPr>
          <p:spPr bwMode="auto">
            <a:xfrm>
              <a:off x="288" y="2166"/>
              <a:ext cx="2448" cy="23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Links to Disorders</a:t>
              </a:r>
              <a:endParaRPr lang="en-US" altLang="en-US" sz="2000" b="1">
                <a:latin typeface="Arial" panose="020B0604020202020204" pitchFamily="34" charset="0"/>
              </a:endParaRPr>
            </a:p>
          </p:txBody>
        </p:sp>
      </p:grpSp>
      <p:sp>
        <p:nvSpPr>
          <p:cNvPr id="970762" name="AutoShape 10"/>
          <p:cNvSpPr>
            <a:spLocks noChangeArrowheads="1"/>
          </p:cNvSpPr>
          <p:nvPr/>
        </p:nvSpPr>
        <p:spPr bwMode="auto">
          <a:xfrm flipH="1" flipV="1">
            <a:off x="9982200" y="25765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70763" name="AutoShape 11"/>
          <p:cNvSpPr>
            <a:spLocks noChangeArrowheads="1"/>
          </p:cNvSpPr>
          <p:nvPr/>
        </p:nvSpPr>
        <p:spPr bwMode="auto">
          <a:xfrm flipH="1" flipV="1">
            <a:off x="5715000" y="58674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35061543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70762"/>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8" fill="hold" nodeType="afterEffect">
                                  <p:stCondLst>
                                    <p:cond delay="0"/>
                                  </p:stCondLst>
                                  <p:childTnLst>
                                    <p:set>
                                      <p:cBhvr>
                                        <p:cTn id="9" dur="1" fill="hold">
                                          <p:stCondLst>
                                            <p:cond delay="0"/>
                                          </p:stCondLst>
                                        </p:cTn>
                                        <p:tgtEl>
                                          <p:spTgt spid="970755"/>
                                        </p:tgtEl>
                                        <p:attrNameLst>
                                          <p:attrName>style.visibility</p:attrName>
                                        </p:attrNameLst>
                                      </p:cBhvr>
                                      <p:to>
                                        <p:strVal val="visible"/>
                                      </p:to>
                                    </p:set>
                                    <p:animEffect transition="in" filter="wipe(left)">
                                      <p:cBhvr>
                                        <p:cTn id="10" dur="500"/>
                                        <p:tgtEl>
                                          <p:spTgt spid="970755"/>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70763"/>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970763"/>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8" fill="hold" nodeType="afterEffect">
                                  <p:stCondLst>
                                    <p:cond delay="0"/>
                                  </p:stCondLst>
                                  <p:childTnLst>
                                    <p:set>
                                      <p:cBhvr>
                                        <p:cTn id="20" dur="1" fill="hold">
                                          <p:stCondLst>
                                            <p:cond delay="0"/>
                                          </p:stCondLst>
                                        </p:cTn>
                                        <p:tgtEl>
                                          <p:spTgt spid="970759"/>
                                        </p:tgtEl>
                                        <p:attrNameLst>
                                          <p:attrName>style.visibility</p:attrName>
                                        </p:attrNameLst>
                                      </p:cBhvr>
                                      <p:to>
                                        <p:strVal val="visible"/>
                                      </p:to>
                                    </p:set>
                                    <p:animEffect transition="in" filter="wipe(left)">
                                      <p:cBhvr>
                                        <p:cTn id="21" dur="500"/>
                                        <p:tgtEl>
                                          <p:spTgt spid="9707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0762" grpId="0" animBg="1"/>
      <p:bldP spid="970763" grpId="0" animBg="1"/>
      <p:bldP spid="970763"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2805" name="Picture 1029" descr="psych_39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14575" y="914400"/>
            <a:ext cx="7543800" cy="4622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30275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4" presetClass="entr" presetSubtype="10" fill="hold" nodeType="afterEffect">
                                  <p:stCondLst>
                                    <p:cond delay="0"/>
                                  </p:stCondLst>
                                  <p:childTnLst>
                                    <p:set>
                                      <p:cBhvr>
                                        <p:cTn id="6" dur="1" fill="hold">
                                          <p:stCondLst>
                                            <p:cond delay="0"/>
                                          </p:stCondLst>
                                        </p:cTn>
                                        <p:tgtEl>
                                          <p:spTgt spid="972805"/>
                                        </p:tgtEl>
                                        <p:attrNameLst>
                                          <p:attrName>style.visibility</p:attrName>
                                        </p:attrNameLst>
                                      </p:cBhvr>
                                      <p:to>
                                        <p:strVal val="visible"/>
                                      </p:to>
                                    </p:set>
                                    <p:animEffect transition="in" filter="randombar(horizontal)">
                                      <p:cBhvr>
                                        <p:cTn id="7" dur="1000"/>
                                        <p:tgtEl>
                                          <p:spTgt spid="9728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9074"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899075" name="Rectangle 3"/>
          <p:cNvSpPr>
            <a:spLocks noChangeArrowheads="1"/>
          </p:cNvSpPr>
          <p:nvPr/>
        </p:nvSpPr>
        <p:spPr bwMode="auto">
          <a:xfrm>
            <a:off x="2057400" y="4191000"/>
            <a:ext cx="8229600" cy="12192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largely inborn; personalities mature</a:t>
            </a:r>
          </a:p>
        </p:txBody>
      </p:sp>
      <p:sp>
        <p:nvSpPr>
          <p:cNvPr id="899076" name="Rectangle 4"/>
          <p:cNvSpPr>
            <a:spLocks noChangeArrowheads="1"/>
          </p:cNvSpPr>
          <p:nvPr/>
        </p:nvSpPr>
        <p:spPr bwMode="auto">
          <a:xfrm>
            <a:off x="2057400" y="1752600"/>
            <a:ext cx="8229600" cy="22860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Identify Supporting Details</a:t>
            </a:r>
          </a:p>
          <a:p>
            <a:pPr>
              <a:lnSpc>
                <a:spcPct val="100000"/>
              </a:lnSpc>
              <a:spcBef>
                <a:spcPct val="0"/>
              </a:spcBef>
              <a:spcAft>
                <a:spcPct val="30000"/>
              </a:spcAft>
            </a:pPr>
            <a:r>
              <a:rPr lang="en-US" altLang="en-US"/>
              <a:t>What does research on the five factors suggest about people’s basic temperaments?</a:t>
            </a:r>
          </a:p>
        </p:txBody>
      </p:sp>
      <p:sp>
        <p:nvSpPr>
          <p:cNvPr id="899077"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899078" name="AutoShape 6"/>
          <p:cNvSpPr>
            <a:spLocks noChangeArrowheads="1"/>
          </p:cNvSpPr>
          <p:nvPr/>
        </p:nvSpPr>
        <p:spPr bwMode="auto">
          <a:xfrm flipH="1" flipV="1">
            <a:off x="10058400" y="41005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10152260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99078"/>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899075"/>
                                        </p:tgtEl>
                                        <p:attrNameLst>
                                          <p:attrName>style.visibility</p:attrName>
                                        </p:attrNameLst>
                                      </p:cBhvr>
                                      <p:to>
                                        <p:strVal val="visible"/>
                                      </p:to>
                                    </p:set>
                                    <p:animEffect transition="in" filter="wipe(up)">
                                      <p:cBhvr>
                                        <p:cTn id="10" dur="500"/>
                                        <p:tgtEl>
                                          <p:spTgt spid="899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9075" grpId="0" animBg="1"/>
      <p:bldP spid="89907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22"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01123" name="Rectangle 3"/>
          <p:cNvSpPr>
            <a:spLocks noChangeArrowheads="1"/>
          </p:cNvSpPr>
          <p:nvPr/>
        </p:nvSpPr>
        <p:spPr bwMode="auto">
          <a:xfrm>
            <a:off x="1981200" y="1143000"/>
            <a:ext cx="8229600" cy="35814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5800" indent="-228600"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buFontTx/>
              <a:buChar char="•"/>
            </a:pPr>
            <a:r>
              <a:rPr lang="en-US" altLang="en-US" sz="2000"/>
              <a:t>One shortcoming of the trait approach is its singular focus on describing traits.</a:t>
            </a:r>
          </a:p>
          <a:p>
            <a:pPr algn="l">
              <a:lnSpc>
                <a:spcPct val="100000"/>
              </a:lnSpc>
              <a:spcBef>
                <a:spcPct val="0"/>
              </a:spcBef>
              <a:spcAft>
                <a:spcPct val="30000"/>
              </a:spcAft>
              <a:buFontTx/>
              <a:buChar char="•"/>
            </a:pPr>
            <a:r>
              <a:rPr lang="en-US" altLang="en-US" sz="2000"/>
              <a:t>Efforts to link personality traits to biological factors have not been successful.</a:t>
            </a:r>
          </a:p>
          <a:p>
            <a:pPr algn="l">
              <a:lnSpc>
                <a:spcPct val="100000"/>
              </a:lnSpc>
              <a:spcBef>
                <a:spcPct val="0"/>
              </a:spcBef>
              <a:spcAft>
                <a:spcPct val="30000"/>
              </a:spcAft>
              <a:buFontTx/>
              <a:buChar char="•"/>
            </a:pPr>
            <a:r>
              <a:rPr lang="en-US" altLang="en-US" sz="2000"/>
              <a:t>This approach suggests that there are links between personalities, abilities, and interests.</a:t>
            </a:r>
          </a:p>
          <a:p>
            <a:pPr algn="l">
              <a:lnSpc>
                <a:spcPct val="100000"/>
              </a:lnSpc>
              <a:spcBef>
                <a:spcPct val="0"/>
              </a:spcBef>
              <a:spcAft>
                <a:spcPct val="30000"/>
              </a:spcAft>
              <a:buFontTx/>
              <a:buChar char="•"/>
            </a:pPr>
            <a:r>
              <a:rPr lang="en-US" altLang="en-US" sz="2000"/>
              <a:t>It provides no explanation of how personality develops.</a:t>
            </a:r>
          </a:p>
        </p:txBody>
      </p:sp>
      <p:sp>
        <p:nvSpPr>
          <p:cNvPr id="901124" name="Rectangle 4"/>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Evaluation of the Trait Approach</a:t>
            </a:r>
            <a:endParaRPr lang="en-US" altLang="en-US">
              <a:solidFill>
                <a:srgbClr val="FFCC00"/>
              </a:solidFill>
            </a:endParaRPr>
          </a:p>
        </p:txBody>
      </p:sp>
    </p:spTree>
    <p:custDataLst>
      <p:tags r:id="rId1"/>
    </p:custDataLst>
    <p:extLst>
      <p:ext uri="{BB962C8B-B14F-4D97-AF65-F5344CB8AC3E}">
        <p14:creationId xmlns:p14="http://schemas.microsoft.com/office/powerpoint/2010/main" val="2804747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01123"/>
                                        </p:tgtEl>
                                        <p:attrNameLst>
                                          <p:attrName>style.visibility</p:attrName>
                                        </p:attrNameLst>
                                      </p:cBhvr>
                                      <p:to>
                                        <p:strVal val="visible"/>
                                      </p:to>
                                    </p:set>
                                    <p:animEffect transition="in" filter="wipe(up)">
                                      <p:cBhvr>
                                        <p:cTn id="7" dur="1000"/>
                                        <p:tgtEl>
                                          <p:spTgt spid="9011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112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3170"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03171" name="Rectangle 3"/>
          <p:cNvSpPr>
            <a:spLocks noChangeArrowheads="1"/>
          </p:cNvSpPr>
          <p:nvPr/>
        </p:nvSpPr>
        <p:spPr bwMode="auto">
          <a:xfrm>
            <a:off x="1981200" y="3733800"/>
            <a:ext cx="8229600" cy="12192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measures personality traits; matches people to jobs</a:t>
            </a:r>
          </a:p>
        </p:txBody>
      </p:sp>
      <p:sp>
        <p:nvSpPr>
          <p:cNvPr id="903172" name="Rectangle 4"/>
          <p:cNvSpPr>
            <a:spLocks noChangeArrowheads="1"/>
          </p:cNvSpPr>
          <p:nvPr/>
        </p:nvSpPr>
        <p:spPr bwMode="auto">
          <a:xfrm>
            <a:off x="1981200" y="14478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Summarize</a:t>
            </a:r>
          </a:p>
          <a:p>
            <a:pPr>
              <a:lnSpc>
                <a:spcPct val="100000"/>
              </a:lnSpc>
              <a:spcBef>
                <a:spcPct val="0"/>
              </a:spcBef>
              <a:spcAft>
                <a:spcPct val="30000"/>
              </a:spcAft>
            </a:pPr>
            <a:r>
              <a:rPr lang="en-US" altLang="en-US"/>
              <a:t>What are the strengths of the trait approach?</a:t>
            </a:r>
          </a:p>
        </p:txBody>
      </p:sp>
      <p:sp>
        <p:nvSpPr>
          <p:cNvPr id="903173"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903174" name="AutoShape 6"/>
          <p:cNvSpPr>
            <a:spLocks noChangeArrowheads="1"/>
          </p:cNvSpPr>
          <p:nvPr/>
        </p:nvSpPr>
        <p:spPr bwMode="auto">
          <a:xfrm flipH="1" flipV="1">
            <a:off x="9982200" y="34909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39242907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03174"/>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03171"/>
                                        </p:tgtEl>
                                        <p:attrNameLst>
                                          <p:attrName>style.visibility</p:attrName>
                                        </p:attrNameLst>
                                      </p:cBhvr>
                                      <p:to>
                                        <p:strVal val="visible"/>
                                      </p:to>
                                    </p:set>
                                    <p:animEffect transition="in" filter="wipe(up)">
                                      <p:cBhvr>
                                        <p:cTn id="10" dur="500"/>
                                        <p:tgtEl>
                                          <p:spTgt spid="903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3171" grpId="0" animBg="1"/>
      <p:bldP spid="90317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7954"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637955" name="Rectangle 3"/>
          <p:cNvSpPr>
            <a:spLocks noChangeArrowheads="1"/>
          </p:cNvSpPr>
          <p:nvPr/>
        </p:nvSpPr>
        <p:spPr bwMode="auto">
          <a:xfrm>
            <a:off x="1981200" y="1828800"/>
            <a:ext cx="8229600" cy="35814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5800" indent="-228600"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The Psychoanalytic Approach</a:t>
            </a:r>
          </a:p>
          <a:p>
            <a:pPr algn="l">
              <a:lnSpc>
                <a:spcPct val="100000"/>
              </a:lnSpc>
              <a:spcBef>
                <a:spcPct val="0"/>
              </a:spcBef>
              <a:spcAft>
                <a:spcPct val="30000"/>
              </a:spcAft>
              <a:buFontTx/>
              <a:buChar char="•"/>
            </a:pPr>
            <a:r>
              <a:rPr lang="en-US" altLang="en-US" sz="2400"/>
              <a:t>According to the psychoanalytic approach, personality is shaped by inner struggles that all people experience.</a:t>
            </a:r>
          </a:p>
          <a:p>
            <a:pPr algn="l">
              <a:lnSpc>
                <a:spcPct val="100000"/>
              </a:lnSpc>
              <a:spcBef>
                <a:spcPct val="0"/>
              </a:spcBef>
              <a:spcAft>
                <a:spcPct val="30000"/>
              </a:spcAft>
              <a:buFontTx/>
              <a:buChar char="•"/>
            </a:pPr>
            <a:r>
              <a:rPr lang="en-US" altLang="en-US" sz="2400"/>
              <a:t>The psychoanalytic approach is based on Sigmund Freud’s theories about the structure of the mind, defense mechanisms, and the stages of personality development.</a:t>
            </a:r>
          </a:p>
          <a:p>
            <a:pPr algn="l">
              <a:lnSpc>
                <a:spcPct val="100000"/>
              </a:lnSpc>
              <a:spcBef>
                <a:spcPct val="0"/>
              </a:spcBef>
              <a:spcAft>
                <a:spcPct val="30000"/>
              </a:spcAft>
              <a:buFontTx/>
              <a:buChar char="•"/>
            </a:pPr>
            <a:r>
              <a:rPr lang="en-US" altLang="en-US" sz="2400"/>
              <a:t>Many of Freud’s intellectual heirs have made unique contributions to the psychoanalytic approach.</a:t>
            </a:r>
          </a:p>
        </p:txBody>
      </p:sp>
      <p:sp>
        <p:nvSpPr>
          <p:cNvPr id="637956" name="Rectangle 4"/>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r>
              <a:rPr lang="en-US" altLang="en-US">
                <a:solidFill>
                  <a:srgbClr val="073499"/>
                </a:solidFill>
              </a:rPr>
              <a:t>Section 2 at a Glance</a:t>
            </a:r>
            <a:endParaRPr lang="en-US" altLang="en-US">
              <a:solidFill>
                <a:srgbClr val="FFCC00"/>
              </a:solidFill>
            </a:endParaRPr>
          </a:p>
        </p:txBody>
      </p:sp>
    </p:spTree>
    <p:custDataLst>
      <p:tags r:id="rId1"/>
    </p:custDataLst>
    <p:extLst>
      <p:ext uri="{BB962C8B-B14F-4D97-AF65-F5344CB8AC3E}">
        <p14:creationId xmlns:p14="http://schemas.microsoft.com/office/powerpoint/2010/main" val="6031334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37955"/>
                                        </p:tgtEl>
                                        <p:attrNameLst>
                                          <p:attrName>style.visibility</p:attrName>
                                        </p:attrNameLst>
                                      </p:cBhvr>
                                      <p:to>
                                        <p:strVal val="visible"/>
                                      </p:to>
                                    </p:set>
                                    <p:animEffect transition="in" filter="wipe(up)">
                                      <p:cBhvr>
                                        <p:cTn id="7" dur="1000"/>
                                        <p:tgtEl>
                                          <p:spTgt spid="6379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795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0002"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640003" name="Rectangle 3"/>
          <p:cNvSpPr>
            <a:spLocks noChangeArrowheads="1"/>
          </p:cNvSpPr>
          <p:nvPr/>
        </p:nvSpPr>
        <p:spPr bwMode="auto">
          <a:xfrm>
            <a:off x="1905000" y="3048000"/>
            <a:ext cx="8229600" cy="25908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Reading Focus</a:t>
            </a:r>
            <a:endParaRPr lang="en-US" altLang="en-US" sz="2400" b="1"/>
          </a:p>
          <a:p>
            <a:pPr algn="l">
              <a:lnSpc>
                <a:spcPct val="100000"/>
              </a:lnSpc>
              <a:spcBef>
                <a:spcPct val="0"/>
              </a:spcBef>
              <a:spcAft>
                <a:spcPct val="30000"/>
              </a:spcAft>
              <a:buFontTx/>
              <a:buChar char="•"/>
            </a:pPr>
            <a:r>
              <a:rPr lang="en-US" altLang="en-US" sz="2000"/>
              <a:t>What theories did Sigmund Freud develop about the mind?</a:t>
            </a:r>
          </a:p>
          <a:p>
            <a:pPr algn="l">
              <a:lnSpc>
                <a:spcPct val="100000"/>
              </a:lnSpc>
              <a:spcBef>
                <a:spcPct val="0"/>
              </a:spcBef>
              <a:spcAft>
                <a:spcPct val="30000"/>
              </a:spcAft>
              <a:buFontTx/>
              <a:buChar char="•"/>
            </a:pPr>
            <a:r>
              <a:rPr lang="en-US" altLang="en-US" sz="2000"/>
              <a:t>Why do people use defense mechanisms?</a:t>
            </a:r>
          </a:p>
          <a:p>
            <a:pPr algn="l">
              <a:lnSpc>
                <a:spcPct val="100000"/>
              </a:lnSpc>
              <a:spcBef>
                <a:spcPct val="0"/>
              </a:spcBef>
              <a:spcAft>
                <a:spcPct val="30000"/>
              </a:spcAft>
              <a:buFontTx/>
              <a:buChar char="•"/>
            </a:pPr>
            <a:r>
              <a:rPr lang="en-US" altLang="en-US" sz="2000"/>
              <a:t>What are Freud’s main stages of personality development?</a:t>
            </a:r>
          </a:p>
          <a:p>
            <a:pPr algn="l">
              <a:lnSpc>
                <a:spcPct val="100000"/>
              </a:lnSpc>
              <a:spcBef>
                <a:spcPct val="0"/>
              </a:spcBef>
              <a:spcAft>
                <a:spcPct val="30000"/>
              </a:spcAft>
              <a:buFontTx/>
              <a:buChar char="•"/>
            </a:pPr>
            <a:r>
              <a:rPr lang="en-US" altLang="en-US" sz="2000"/>
              <a:t>Who are other important psychoanalytic theorists?</a:t>
            </a:r>
          </a:p>
          <a:p>
            <a:pPr algn="l">
              <a:lnSpc>
                <a:spcPct val="100000"/>
              </a:lnSpc>
              <a:spcBef>
                <a:spcPct val="0"/>
              </a:spcBef>
              <a:spcAft>
                <a:spcPct val="30000"/>
              </a:spcAft>
              <a:buFontTx/>
              <a:buChar char="•"/>
            </a:pPr>
            <a:r>
              <a:rPr lang="en-US" altLang="en-US" sz="2000"/>
              <a:t>How do psychologists evaluate the psychoanalytic approach?</a:t>
            </a:r>
          </a:p>
        </p:txBody>
      </p:sp>
      <p:sp>
        <p:nvSpPr>
          <p:cNvPr id="640004" name="Rectangle 4"/>
          <p:cNvSpPr>
            <a:spLocks noChangeArrowheads="1"/>
          </p:cNvSpPr>
          <p:nvPr/>
        </p:nvSpPr>
        <p:spPr bwMode="auto">
          <a:xfrm>
            <a:off x="1905000" y="1371600"/>
            <a:ext cx="8229600" cy="1600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Main Idea</a:t>
            </a:r>
            <a:endParaRPr lang="en-US" altLang="en-US" sz="2400" b="1"/>
          </a:p>
          <a:p>
            <a:pPr algn="l">
              <a:lnSpc>
                <a:spcPct val="100000"/>
              </a:lnSpc>
              <a:spcBef>
                <a:spcPct val="0"/>
              </a:spcBef>
              <a:spcAft>
                <a:spcPct val="30000"/>
              </a:spcAft>
            </a:pPr>
            <a:r>
              <a:rPr lang="en-US" altLang="en-US" sz="2000"/>
              <a:t>The psychoanalytic approach stresses the influence of the unconscious on personality. Freud, Jung, Adler, Horney, and Erikson are among the most important psychoanalytic theorists.</a:t>
            </a:r>
          </a:p>
        </p:txBody>
      </p:sp>
      <p:sp>
        <p:nvSpPr>
          <p:cNvPr id="640005" name="Rectangle 5"/>
          <p:cNvSpPr>
            <a:spLocks noChangeArrowheads="1"/>
          </p:cNvSpPr>
          <p:nvPr/>
        </p:nvSpPr>
        <p:spPr bwMode="auto">
          <a:xfrm>
            <a:off x="1905000" y="609600"/>
            <a:ext cx="81534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The Psychoanalytic Approach</a:t>
            </a:r>
            <a:endParaRPr lang="en-US" altLang="en-US">
              <a:solidFill>
                <a:srgbClr val="FFCC00"/>
              </a:solidFill>
            </a:endParaRPr>
          </a:p>
        </p:txBody>
      </p:sp>
      <p:sp>
        <p:nvSpPr>
          <p:cNvPr id="640006" name="AutoShape 6"/>
          <p:cNvSpPr>
            <a:spLocks noChangeArrowheads="1"/>
          </p:cNvSpPr>
          <p:nvPr/>
        </p:nvSpPr>
        <p:spPr bwMode="auto">
          <a:xfrm flipH="1" flipV="1">
            <a:off x="9906000" y="3048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37712671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40006"/>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640003"/>
                                        </p:tgtEl>
                                        <p:attrNameLst>
                                          <p:attrName>style.visibility</p:attrName>
                                        </p:attrNameLst>
                                      </p:cBhvr>
                                      <p:to>
                                        <p:strVal val="visible"/>
                                      </p:to>
                                    </p:set>
                                    <p:animEffect transition="in" filter="wipe(up)">
                                      <p:cBhvr>
                                        <p:cTn id="10" dur="500"/>
                                        <p:tgtEl>
                                          <p:spTgt spid="6400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0003" grpId="0" animBg="1"/>
      <p:bldP spid="64000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2050"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pic>
        <p:nvPicPr>
          <p:cNvPr id="642053" name="Picture 5" descr="psych_39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352800" y="727076"/>
            <a:ext cx="6705600" cy="5140325"/>
          </a:xfrm>
          <a:prstGeom prst="rect">
            <a:avLst/>
          </a:prstGeom>
          <a:noFill/>
          <a:extLst>
            <a:ext uri="{909E8E84-426E-40DD-AFC4-6F175D3DCCD1}">
              <a14:hiddenFill xmlns:a14="http://schemas.microsoft.com/office/drawing/2010/main">
                <a:solidFill>
                  <a:srgbClr val="FFFFFF"/>
                </a:solidFill>
              </a14:hiddenFill>
            </a:ext>
          </a:extLst>
        </p:spPr>
      </p:pic>
      <p:sp>
        <p:nvSpPr>
          <p:cNvPr id="642055" name="Text Box 7"/>
          <p:cNvSpPr txBox="1">
            <a:spLocks noChangeArrowheads="1"/>
          </p:cNvSpPr>
          <p:nvPr/>
        </p:nvSpPr>
        <p:spPr bwMode="auto">
          <a:xfrm>
            <a:off x="2286000" y="2914651"/>
            <a:ext cx="3657600" cy="830997"/>
          </a:xfrm>
          <a:prstGeom prst="rect">
            <a:avLst/>
          </a:prstGeom>
          <a:gradFill rotWithShape="1">
            <a:gsLst>
              <a:gs pos="0">
                <a:srgbClr val="5E8EF8"/>
              </a:gs>
              <a:gs pos="100000">
                <a:srgbClr val="5E8EF8">
                  <a:gamma/>
                  <a:tint val="19216"/>
                  <a:invGamma/>
                </a:srgbClr>
              </a:gs>
            </a:gsLst>
            <a:lin ang="0" scaled="1"/>
          </a:gradFill>
          <a:ln>
            <a:noFill/>
          </a:ln>
          <a:effectLst/>
          <a:extLst>
            <a:ext uri="{91240B29-F687-4F45-9708-019B960494DF}">
              <a14:hiddenLine xmlns:a14="http://schemas.microsoft.com/office/drawing/2010/main" w="9525" algn="ctr">
                <a:solidFill>
                  <a:srgbClr val="FFFF99"/>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spcBef>
                <a:spcPct val="50000"/>
              </a:spcBef>
            </a:pPr>
            <a:r>
              <a:rPr lang="en-US" altLang="en-US" sz="2400" b="1"/>
              <a:t>Can psychoanalysis stand the test of time?</a:t>
            </a:r>
          </a:p>
        </p:txBody>
      </p:sp>
      <p:pic>
        <p:nvPicPr>
          <p:cNvPr id="642056" name="Picture 8" descr="psych_closeup"/>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676400" y="533400"/>
            <a:ext cx="1219200" cy="67945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8130545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642053"/>
                                        </p:tgtEl>
                                        <p:attrNameLst>
                                          <p:attrName>style.visibility</p:attrName>
                                        </p:attrNameLst>
                                      </p:cBhvr>
                                      <p:to>
                                        <p:strVal val="visible"/>
                                      </p:to>
                                    </p:set>
                                    <p:animEffect transition="in" filter="fade">
                                      <p:cBhvr>
                                        <p:cTn id="7" dur="1000"/>
                                        <p:tgtEl>
                                          <p:spTgt spid="642053"/>
                                        </p:tgtEl>
                                      </p:cBhvr>
                                    </p:animEffect>
                                  </p:childTnLst>
                                </p:cTn>
                              </p:par>
                            </p:childTnLst>
                          </p:cTn>
                        </p:par>
                        <p:par>
                          <p:cTn id="8" fill="hold" nodeType="afterGroup">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642055"/>
                                        </p:tgtEl>
                                        <p:attrNameLst>
                                          <p:attrName>style.visibility</p:attrName>
                                        </p:attrNameLst>
                                      </p:cBhvr>
                                      <p:to>
                                        <p:strVal val="visible"/>
                                      </p:to>
                                    </p:set>
                                    <p:animEffect transition="in" filter="wipe(left)">
                                      <p:cBhvr>
                                        <p:cTn id="11" dur="500"/>
                                        <p:tgtEl>
                                          <p:spTgt spid="6420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205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5666" name="Text Box 2"/>
          <p:cNvSpPr txBox="1">
            <a:spLocks noChangeArrowheads="1"/>
          </p:cNvSpPr>
          <p:nvPr/>
        </p:nvSpPr>
        <p:spPr bwMode="auto">
          <a:xfrm>
            <a:off x="2009775" y="762001"/>
            <a:ext cx="8153400" cy="4893647"/>
          </a:xfrm>
          <a:prstGeom prst="rect">
            <a:avLst/>
          </a:prstGeom>
          <a:noFill/>
          <a:ln>
            <a:noFill/>
          </a:ln>
          <a:effectLst/>
          <a:extLst>
            <a:ext uri="{909E8E84-426E-40DD-AFC4-6F175D3DCCD1}">
              <a14:hiddenFill xmlns:a14="http://schemas.microsoft.com/office/drawing/2010/main">
                <a:solidFill>
                  <a:srgbClr val="FFF2AE"/>
                </a:solidFill>
              </a14:hiddenFill>
            </a:ext>
            <a:ext uri="{91240B29-F687-4F45-9708-019B960494DF}">
              <a14:hiddenLine xmlns:a14="http://schemas.microsoft.com/office/drawing/2010/main" w="9525" algn="ctr">
                <a:solidFill>
                  <a:srgbClr val="FFFF99"/>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a:spcBef>
                <a:spcPct val="50000"/>
              </a:spcBef>
            </a:pPr>
            <a:r>
              <a:rPr lang="en-US" altLang="en-US" sz="3000" b="1">
                <a:solidFill>
                  <a:srgbClr val="073499"/>
                </a:solidFill>
              </a:rPr>
              <a:t>Chapter 14: Theories of Personality</a:t>
            </a:r>
          </a:p>
          <a:p>
            <a:pPr algn="ctr">
              <a:spcBef>
                <a:spcPct val="50000"/>
              </a:spcBef>
            </a:pPr>
            <a:endParaRPr lang="en-US" altLang="en-US" sz="2000"/>
          </a:p>
          <a:p>
            <a:pPr>
              <a:spcBef>
                <a:spcPct val="50000"/>
              </a:spcBef>
            </a:pPr>
            <a:r>
              <a:rPr lang="en-US" altLang="en-US" sz="2400" b="1"/>
              <a:t>Case Study:</a:t>
            </a:r>
            <a:r>
              <a:rPr lang="en-US" altLang="en-US" sz="2400"/>
              <a:t> </a:t>
            </a:r>
            <a:r>
              <a:rPr lang="en-US" altLang="en-US" sz="2400">
                <a:hlinkClick r:id="rId3" action="ppaction://hlinksldjump"/>
              </a:rPr>
              <a:t>You Are What Makes You Laugh</a:t>
            </a:r>
            <a:endParaRPr lang="en-US" altLang="en-US" sz="2400"/>
          </a:p>
          <a:p>
            <a:pPr>
              <a:spcBef>
                <a:spcPct val="50000"/>
              </a:spcBef>
            </a:pPr>
            <a:r>
              <a:rPr lang="en-US" altLang="en-US" sz="2400" b="1"/>
              <a:t>Section 1:</a:t>
            </a:r>
            <a:r>
              <a:rPr lang="en-US" altLang="en-US" sz="2400"/>
              <a:t> </a:t>
            </a:r>
            <a:r>
              <a:rPr lang="en-US" altLang="en-US" sz="2400">
                <a:hlinkClick r:id="rId4" action="ppaction://hlinksldjump"/>
              </a:rPr>
              <a:t>The Trait Approach</a:t>
            </a:r>
            <a:endParaRPr lang="en-US" altLang="en-US" sz="2400"/>
          </a:p>
          <a:p>
            <a:pPr>
              <a:spcBef>
                <a:spcPct val="50000"/>
              </a:spcBef>
            </a:pPr>
            <a:r>
              <a:rPr lang="en-US" altLang="en-US" sz="2400" b="1"/>
              <a:t>Section 2:</a:t>
            </a:r>
            <a:r>
              <a:rPr lang="en-US" altLang="en-US" sz="2400"/>
              <a:t> </a:t>
            </a:r>
            <a:r>
              <a:rPr lang="en-US" altLang="en-US" sz="2400">
                <a:hlinkClick r:id="rId5" action="ppaction://hlinksldjump"/>
              </a:rPr>
              <a:t>The Psychoanalytic Approach</a:t>
            </a:r>
            <a:endParaRPr lang="en-US" altLang="en-US" sz="2400"/>
          </a:p>
          <a:p>
            <a:pPr>
              <a:spcBef>
                <a:spcPct val="50000"/>
              </a:spcBef>
            </a:pPr>
            <a:r>
              <a:rPr lang="en-US" altLang="en-US" sz="2400" b="1"/>
              <a:t>Section 3:</a:t>
            </a:r>
            <a:r>
              <a:rPr lang="en-US" altLang="en-US" sz="2400"/>
              <a:t> </a:t>
            </a:r>
            <a:r>
              <a:rPr lang="en-US" altLang="en-US" sz="2400">
                <a:hlinkClick r:id="rId6" action="ppaction://hlinksldjump"/>
              </a:rPr>
              <a:t>The Learning Approach</a:t>
            </a:r>
            <a:endParaRPr lang="en-US" altLang="en-US" sz="2400"/>
          </a:p>
          <a:p>
            <a:pPr>
              <a:spcBef>
                <a:spcPct val="50000"/>
              </a:spcBef>
            </a:pPr>
            <a:r>
              <a:rPr lang="en-US" altLang="en-US" sz="2400" b="1"/>
              <a:t>Section 4:</a:t>
            </a:r>
            <a:r>
              <a:rPr lang="en-US" altLang="en-US" sz="2400"/>
              <a:t> </a:t>
            </a:r>
            <a:r>
              <a:rPr lang="en-US" altLang="en-US" sz="2400">
                <a:hlinkClick r:id="rId7" action="ppaction://hlinksldjump"/>
              </a:rPr>
              <a:t>The Humanistic and Sociocultural Approaches</a:t>
            </a:r>
            <a:endParaRPr lang="en-US" altLang="en-US" sz="2400"/>
          </a:p>
          <a:p>
            <a:pPr>
              <a:spcBef>
                <a:spcPct val="50000"/>
              </a:spcBef>
            </a:pPr>
            <a:r>
              <a:rPr lang="en-US" altLang="en-US" sz="2400" b="1"/>
              <a:t>Lab:</a:t>
            </a:r>
            <a:r>
              <a:rPr lang="en-US" altLang="en-US" sz="2400"/>
              <a:t> </a:t>
            </a:r>
            <a:r>
              <a:rPr lang="en-US" altLang="en-US" sz="2400">
                <a:hlinkClick r:id="rId8" action="ppaction://hlinksldjump"/>
              </a:rPr>
              <a:t>Applying What You’ve Learned</a:t>
            </a:r>
            <a:endParaRPr lang="en-US" altLang="en-US" sz="2400"/>
          </a:p>
          <a:p>
            <a:pPr>
              <a:spcBef>
                <a:spcPct val="50000"/>
              </a:spcBef>
            </a:pPr>
            <a:endParaRPr lang="en-US" altLang="en-US" sz="2400"/>
          </a:p>
        </p:txBody>
      </p:sp>
    </p:spTree>
    <p:extLst>
      <p:ext uri="{BB962C8B-B14F-4D97-AF65-F5344CB8AC3E}">
        <p14:creationId xmlns:p14="http://schemas.microsoft.com/office/powerpoint/2010/main" val="8031796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3826"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73827" name="Rectangle 3"/>
          <p:cNvSpPr>
            <a:spLocks noChangeArrowheads="1"/>
          </p:cNvSpPr>
          <p:nvPr/>
        </p:nvSpPr>
        <p:spPr bwMode="auto">
          <a:xfrm>
            <a:off x="1981200" y="2819400"/>
            <a:ext cx="8229600" cy="30480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The Unconscious</a:t>
            </a:r>
            <a:endParaRPr lang="en-US" altLang="en-US" sz="2400" b="1"/>
          </a:p>
          <a:p>
            <a:pPr algn="l">
              <a:lnSpc>
                <a:spcPct val="100000"/>
              </a:lnSpc>
              <a:spcBef>
                <a:spcPct val="0"/>
              </a:spcBef>
              <a:spcAft>
                <a:spcPct val="30000"/>
              </a:spcAft>
              <a:buFontTx/>
              <a:buChar char="•"/>
            </a:pPr>
            <a:r>
              <a:rPr lang="en-US" altLang="en-US" sz="2000"/>
              <a:t>Freud believed that conscious ideas and feelings occupy only a small part of the mind. Deepest thoughts, fears, and urges remain out of their awareness.</a:t>
            </a:r>
          </a:p>
          <a:p>
            <a:pPr algn="l">
              <a:lnSpc>
                <a:spcPct val="100000"/>
              </a:lnSpc>
              <a:spcBef>
                <a:spcPct val="0"/>
              </a:spcBef>
              <a:spcAft>
                <a:spcPct val="30000"/>
              </a:spcAft>
              <a:buFontTx/>
              <a:buChar char="•"/>
            </a:pPr>
            <a:r>
              <a:rPr lang="en-US" altLang="en-US" sz="2000"/>
              <a:t>Psychoanalysis urges people to discuss whatever is on their minds, sometimes called a “talking cure.”</a:t>
            </a:r>
          </a:p>
          <a:p>
            <a:pPr algn="l">
              <a:lnSpc>
                <a:spcPct val="100000"/>
              </a:lnSpc>
              <a:spcBef>
                <a:spcPct val="0"/>
              </a:spcBef>
              <a:spcAft>
                <a:spcPct val="30000"/>
              </a:spcAft>
              <a:buFontTx/>
              <a:buChar char="•"/>
            </a:pPr>
            <a:r>
              <a:rPr lang="en-US" altLang="en-US" sz="2000"/>
              <a:t>Freud also used dream analysis and hypnosis to access the unconscious.</a:t>
            </a:r>
          </a:p>
        </p:txBody>
      </p:sp>
      <p:sp>
        <p:nvSpPr>
          <p:cNvPr id="973828" name="Rectangle 4"/>
          <p:cNvSpPr>
            <a:spLocks noChangeArrowheads="1"/>
          </p:cNvSpPr>
          <p:nvPr/>
        </p:nvSpPr>
        <p:spPr bwMode="auto">
          <a:xfrm>
            <a:off x="1981200" y="1143000"/>
            <a:ext cx="8229600" cy="15240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buFontTx/>
              <a:buChar char="•"/>
            </a:pPr>
            <a:r>
              <a:rPr lang="en-US" altLang="en-US" sz="2000"/>
              <a:t>The psychoanalytic approach to personality teaches that all people undergo inner struggles. People are born with certain biological drives such as aggression, sex, and the need for superiority. These drives come into conflict with laws, norms, and moral codes.</a:t>
            </a:r>
          </a:p>
        </p:txBody>
      </p:sp>
      <p:sp>
        <p:nvSpPr>
          <p:cNvPr id="973829"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Sigmund Freud</a:t>
            </a:r>
            <a:endParaRPr lang="en-US" altLang="en-US">
              <a:solidFill>
                <a:srgbClr val="FFCC00"/>
              </a:solidFill>
            </a:endParaRPr>
          </a:p>
        </p:txBody>
      </p:sp>
      <p:sp>
        <p:nvSpPr>
          <p:cNvPr id="973830" name="AutoShape 6"/>
          <p:cNvSpPr>
            <a:spLocks noChangeArrowheads="1"/>
          </p:cNvSpPr>
          <p:nvPr/>
        </p:nvSpPr>
        <p:spPr bwMode="auto">
          <a:xfrm flipH="1" flipV="1">
            <a:off x="9982200" y="27432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1743835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73830"/>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73827"/>
                                        </p:tgtEl>
                                        <p:attrNameLst>
                                          <p:attrName>style.visibility</p:attrName>
                                        </p:attrNameLst>
                                      </p:cBhvr>
                                      <p:to>
                                        <p:strVal val="visible"/>
                                      </p:to>
                                    </p:set>
                                    <p:animEffect transition="in" filter="wipe(up)">
                                      <p:cBhvr>
                                        <p:cTn id="10" dur="500"/>
                                        <p:tgtEl>
                                          <p:spTgt spid="9738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3827" grpId="0" animBg="1"/>
      <p:bldP spid="973830" grpId="0" animBg="1"/>
    </p:bldLst>
  </p:timing>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75874" name="Text Box 1026"/>
          <p:cNvSpPr txBox="1">
            <a:spLocks noChangeArrowheads="1"/>
          </p:cNvSpPr>
          <p:nvPr/>
        </p:nvSpPr>
        <p:spPr bwMode="auto">
          <a:xfrm>
            <a:off x="1981200" y="762000"/>
            <a:ext cx="8229600" cy="14478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171450" indent="-171450" eaLnBrk="0" hangingPunct="0">
              <a:spcBef>
                <a:spcPct val="0"/>
              </a:spcBef>
              <a:defRPr sz="2400">
                <a:solidFill>
                  <a:schemeClr val="tx1"/>
                </a:solidFill>
                <a:latin typeface="Times" panose="02020603050405020304" pitchFamily="18" charset="0"/>
              </a:defRPr>
            </a:lvl1pPr>
            <a:lvl2pPr marL="682625" indent="-225425"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a:lnSpc>
                <a:spcPct val="100000"/>
              </a:lnSpc>
              <a:spcBef>
                <a:spcPct val="20000"/>
              </a:spcBef>
              <a:spcAft>
                <a:spcPct val="25000"/>
              </a:spcAft>
            </a:pPr>
            <a:r>
              <a:rPr lang="en-US" altLang="en-US" sz="2000">
                <a:latin typeface="Arial" panose="020B0604020202020204" pitchFamily="34" charset="0"/>
                <a:cs typeface="Arial" panose="020B0604020202020204" pitchFamily="34" charset="0"/>
              </a:rPr>
              <a:t>The </a:t>
            </a:r>
            <a:r>
              <a:rPr lang="en-US" altLang="en-US" sz="2000" b="1">
                <a:latin typeface="Arial" panose="020B0604020202020204" pitchFamily="34" charset="0"/>
                <a:cs typeface="Arial" panose="020B0604020202020204" pitchFamily="34" charset="0"/>
              </a:rPr>
              <a:t>Id</a:t>
            </a:r>
          </a:p>
          <a:p>
            <a:pPr lvl="1">
              <a:lnSpc>
                <a:spcPct val="100000"/>
              </a:lnSpc>
              <a:spcBef>
                <a:spcPct val="20000"/>
              </a:spcBef>
              <a:spcAft>
                <a:spcPct val="25000"/>
              </a:spcAft>
              <a:buFontTx/>
              <a:buChar char="•"/>
            </a:pPr>
            <a:r>
              <a:rPr lang="en-US" altLang="en-US" sz="1800">
                <a:latin typeface="Arial" panose="020B0604020202020204" pitchFamily="34" charset="0"/>
                <a:cs typeface="Arial" panose="020B0604020202020204" pitchFamily="34" charset="0"/>
              </a:rPr>
              <a:t>Behaves like a stereotypical two-year-old, represents basic drives such as hunger. It demands instant gratification and pays no attention to rules or others. Follows the </a:t>
            </a:r>
            <a:r>
              <a:rPr lang="en-US" altLang="en-US" sz="1800" i="1">
                <a:latin typeface="Arial" panose="020B0604020202020204" pitchFamily="34" charset="0"/>
                <a:cs typeface="Arial" panose="020B0604020202020204" pitchFamily="34" charset="0"/>
              </a:rPr>
              <a:t>pleasure principle.</a:t>
            </a:r>
          </a:p>
        </p:txBody>
      </p:sp>
      <p:sp>
        <p:nvSpPr>
          <p:cNvPr id="975875" name="Text Box 1027"/>
          <p:cNvSpPr txBox="1">
            <a:spLocks noChangeArrowheads="1"/>
          </p:cNvSpPr>
          <p:nvPr/>
        </p:nvSpPr>
        <p:spPr bwMode="auto">
          <a:xfrm>
            <a:off x="1981200" y="2362200"/>
            <a:ext cx="8229600" cy="2057400"/>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171450" indent="-171450" eaLnBrk="0" hangingPunct="0">
              <a:spcBef>
                <a:spcPct val="0"/>
              </a:spcBef>
              <a:defRPr sz="2400">
                <a:solidFill>
                  <a:schemeClr val="tx1"/>
                </a:solidFill>
                <a:latin typeface="Times" panose="02020603050405020304" pitchFamily="18" charset="0"/>
              </a:defRPr>
            </a:lvl1pPr>
            <a:lvl2pPr marL="682625" indent="-225425"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a:lnSpc>
                <a:spcPct val="100000"/>
              </a:lnSpc>
              <a:spcBef>
                <a:spcPct val="20000"/>
              </a:spcBef>
              <a:spcAft>
                <a:spcPct val="25000"/>
              </a:spcAft>
            </a:pPr>
            <a:r>
              <a:rPr lang="en-US" altLang="en-US" sz="2000">
                <a:latin typeface="Arial" panose="020B0604020202020204" pitchFamily="34" charset="0"/>
                <a:cs typeface="Arial" panose="020B0604020202020204" pitchFamily="34" charset="0"/>
              </a:rPr>
              <a:t>The </a:t>
            </a:r>
            <a:r>
              <a:rPr lang="en-US" altLang="en-US" sz="2000" b="1">
                <a:latin typeface="Arial" panose="020B0604020202020204" pitchFamily="34" charset="0"/>
                <a:cs typeface="Arial" panose="020B0604020202020204" pitchFamily="34" charset="0"/>
              </a:rPr>
              <a:t>Ego</a:t>
            </a:r>
          </a:p>
          <a:p>
            <a:pPr lvl="1">
              <a:lnSpc>
                <a:spcPct val="100000"/>
              </a:lnSpc>
              <a:spcBef>
                <a:spcPct val="20000"/>
              </a:spcBef>
              <a:spcAft>
                <a:spcPct val="25000"/>
              </a:spcAft>
              <a:buFontTx/>
              <a:buChar char="•"/>
            </a:pPr>
            <a:r>
              <a:rPr lang="en-US" altLang="en-US" sz="1800">
                <a:latin typeface="Arial" panose="020B0604020202020204" pitchFamily="34" charset="0"/>
                <a:cs typeface="Arial" panose="020B0604020202020204" pitchFamily="34" charset="0"/>
              </a:rPr>
              <a:t>Develops because demands for instant gratification cannot be met immediately or safely. Guided by the </a:t>
            </a:r>
            <a:r>
              <a:rPr lang="en-US" altLang="en-US" sz="1800" i="1">
                <a:latin typeface="Arial" panose="020B0604020202020204" pitchFamily="34" charset="0"/>
                <a:cs typeface="Arial" panose="020B0604020202020204" pitchFamily="34" charset="0"/>
              </a:rPr>
              <a:t>reality</a:t>
            </a:r>
            <a:r>
              <a:rPr lang="en-US" altLang="en-US" sz="1800">
                <a:latin typeface="Arial" panose="020B0604020202020204" pitchFamily="34" charset="0"/>
                <a:cs typeface="Arial" panose="020B0604020202020204" pitchFamily="34" charset="0"/>
              </a:rPr>
              <a:t> </a:t>
            </a:r>
            <a:r>
              <a:rPr lang="en-US" altLang="en-US" sz="1800" i="1">
                <a:latin typeface="Arial" panose="020B0604020202020204" pitchFamily="34" charset="0"/>
                <a:cs typeface="Arial" panose="020B0604020202020204" pitchFamily="34" charset="0"/>
              </a:rPr>
              <a:t>principle</a:t>
            </a:r>
            <a:r>
              <a:rPr lang="en-US" altLang="en-US" sz="1800">
                <a:latin typeface="Arial" panose="020B0604020202020204" pitchFamily="34" charset="0"/>
                <a:cs typeface="Arial" panose="020B0604020202020204" pitchFamily="34" charset="0"/>
              </a:rPr>
              <a:t>—the understanding that we cannot always get what we want.</a:t>
            </a:r>
          </a:p>
          <a:p>
            <a:pPr lvl="1">
              <a:lnSpc>
                <a:spcPct val="100000"/>
              </a:lnSpc>
              <a:spcBef>
                <a:spcPct val="20000"/>
              </a:spcBef>
              <a:spcAft>
                <a:spcPct val="25000"/>
              </a:spcAft>
              <a:buFontTx/>
              <a:buChar char="•"/>
            </a:pPr>
            <a:r>
              <a:rPr lang="en-US" altLang="en-US" sz="1800">
                <a:latin typeface="Arial" panose="020B0604020202020204" pitchFamily="34" charset="0"/>
              </a:rPr>
              <a:t>Most of the </a:t>
            </a:r>
            <a:r>
              <a:rPr lang="en-US" altLang="en-US" sz="1800" b="1">
                <a:latin typeface="Arial" panose="020B0604020202020204" pitchFamily="34" charset="0"/>
              </a:rPr>
              <a:t>ego</a:t>
            </a:r>
            <a:r>
              <a:rPr lang="en-US" altLang="en-US" sz="1800">
                <a:latin typeface="Arial" panose="020B0604020202020204" pitchFamily="34" charset="0"/>
              </a:rPr>
              <a:t> is conscious, but it works in the unconscious to censor the impulses of the </a:t>
            </a:r>
            <a:r>
              <a:rPr lang="en-US" altLang="en-US" sz="1800" b="1">
                <a:latin typeface="Arial" panose="020B0604020202020204" pitchFamily="34" charset="0"/>
              </a:rPr>
              <a:t>id</a:t>
            </a:r>
            <a:r>
              <a:rPr lang="en-US" altLang="en-US" sz="1800">
                <a:latin typeface="Arial" panose="020B0604020202020204" pitchFamily="34" charset="0"/>
              </a:rPr>
              <a:t> and balance the rules of the </a:t>
            </a:r>
            <a:r>
              <a:rPr lang="en-US" altLang="en-US" sz="1800" b="1">
                <a:latin typeface="Arial" panose="020B0604020202020204" pitchFamily="34" charset="0"/>
              </a:rPr>
              <a:t>superego.</a:t>
            </a:r>
          </a:p>
        </p:txBody>
      </p:sp>
      <p:sp>
        <p:nvSpPr>
          <p:cNvPr id="975876" name="Text Box 1028"/>
          <p:cNvSpPr txBox="1">
            <a:spLocks noChangeArrowheads="1"/>
          </p:cNvSpPr>
          <p:nvPr/>
        </p:nvSpPr>
        <p:spPr bwMode="auto">
          <a:xfrm>
            <a:off x="1981200" y="4572000"/>
            <a:ext cx="8229600" cy="1447800"/>
          </a:xfrm>
          <a:prstGeom prst="rect">
            <a:avLst/>
          </a:prstGeom>
          <a:solidFill>
            <a:srgbClr val="A9D8C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171450" indent="-171450" eaLnBrk="0" hangingPunct="0">
              <a:spcBef>
                <a:spcPct val="0"/>
              </a:spcBef>
              <a:defRPr sz="2400">
                <a:solidFill>
                  <a:schemeClr val="tx1"/>
                </a:solidFill>
                <a:latin typeface="Times" panose="02020603050405020304" pitchFamily="18" charset="0"/>
              </a:defRPr>
            </a:lvl1pPr>
            <a:lvl2pPr marL="682625" indent="-225425"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a:lnSpc>
                <a:spcPct val="100000"/>
              </a:lnSpc>
              <a:spcBef>
                <a:spcPct val="20000"/>
              </a:spcBef>
              <a:spcAft>
                <a:spcPct val="25000"/>
              </a:spcAft>
            </a:pPr>
            <a:r>
              <a:rPr lang="en-US" altLang="en-US" sz="2000">
                <a:latin typeface="Arial" panose="020B0604020202020204" pitchFamily="34" charset="0"/>
                <a:cs typeface="Arial" panose="020B0604020202020204" pitchFamily="34" charset="0"/>
              </a:rPr>
              <a:t>The </a:t>
            </a:r>
            <a:r>
              <a:rPr lang="en-US" altLang="en-US" sz="2000" b="1">
                <a:latin typeface="Arial" panose="020B0604020202020204" pitchFamily="34" charset="0"/>
                <a:cs typeface="Arial" panose="020B0604020202020204" pitchFamily="34" charset="0"/>
              </a:rPr>
              <a:t>Superego</a:t>
            </a:r>
          </a:p>
          <a:p>
            <a:pPr lvl="1">
              <a:lnSpc>
                <a:spcPct val="100000"/>
              </a:lnSpc>
              <a:spcBef>
                <a:spcPct val="20000"/>
              </a:spcBef>
              <a:spcAft>
                <a:spcPct val="25000"/>
              </a:spcAft>
              <a:buFontTx/>
              <a:buChar char="•"/>
            </a:pPr>
            <a:r>
              <a:rPr lang="en-US" altLang="en-US" sz="1800">
                <a:latin typeface="Arial" panose="020B0604020202020204" pitchFamily="34" charset="0"/>
                <a:cs typeface="Arial" panose="020B0604020202020204" pitchFamily="34" charset="0"/>
              </a:rPr>
              <a:t>Develops throughout early childhood, follows the </a:t>
            </a:r>
            <a:r>
              <a:rPr lang="en-US" altLang="en-US" sz="1800" i="1">
                <a:latin typeface="Arial" panose="020B0604020202020204" pitchFamily="34" charset="0"/>
                <a:cs typeface="Arial" panose="020B0604020202020204" pitchFamily="34" charset="0"/>
              </a:rPr>
              <a:t>moral principle</a:t>
            </a:r>
            <a:r>
              <a:rPr lang="en-US" altLang="en-US" sz="1800">
                <a:latin typeface="Arial" panose="020B0604020202020204" pitchFamily="34" charset="0"/>
                <a:cs typeface="Arial" panose="020B0604020202020204" pitchFamily="34" charset="0"/>
              </a:rPr>
              <a:t>. </a:t>
            </a:r>
            <a:r>
              <a:rPr lang="en-US" altLang="en-US" sz="1800">
                <a:latin typeface="Arial" panose="020B0604020202020204" pitchFamily="34" charset="0"/>
              </a:rPr>
              <a:t>It incorporates the standards and values of parents and society. </a:t>
            </a:r>
            <a:r>
              <a:rPr lang="en-US" altLang="en-US" sz="1800">
                <a:latin typeface="Arial" panose="020B0604020202020204" pitchFamily="34" charset="0"/>
                <a:cs typeface="Arial" panose="020B0604020202020204" pitchFamily="34" charset="0"/>
              </a:rPr>
              <a:t>Provides us with our moral sense and acts as our conscience.</a:t>
            </a:r>
          </a:p>
        </p:txBody>
      </p:sp>
      <p:sp>
        <p:nvSpPr>
          <p:cNvPr id="975877" name="AutoShape 1029"/>
          <p:cNvSpPr>
            <a:spLocks noChangeArrowheads="1"/>
          </p:cNvSpPr>
          <p:nvPr/>
        </p:nvSpPr>
        <p:spPr bwMode="auto">
          <a:xfrm flipH="1" flipV="1">
            <a:off x="9982200" y="22717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75878" name="AutoShape 1030"/>
          <p:cNvSpPr>
            <a:spLocks noChangeArrowheads="1"/>
          </p:cNvSpPr>
          <p:nvPr/>
        </p:nvSpPr>
        <p:spPr bwMode="auto">
          <a:xfrm flipH="1" flipV="1">
            <a:off x="9982200" y="44815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27474884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75877"/>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75875"/>
                                        </p:tgtEl>
                                        <p:attrNameLst>
                                          <p:attrName>style.visibility</p:attrName>
                                        </p:attrNameLst>
                                      </p:cBhvr>
                                      <p:to>
                                        <p:strVal val="visible"/>
                                      </p:to>
                                    </p:set>
                                    <p:animEffect transition="in" filter="wipe(up)">
                                      <p:cBhvr>
                                        <p:cTn id="10" dur="500"/>
                                        <p:tgtEl>
                                          <p:spTgt spid="975875"/>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75878"/>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975878"/>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1" fill="hold" grpId="0" nodeType="afterEffect">
                                  <p:stCondLst>
                                    <p:cond delay="0"/>
                                  </p:stCondLst>
                                  <p:childTnLst>
                                    <p:set>
                                      <p:cBhvr>
                                        <p:cTn id="20" dur="1" fill="hold">
                                          <p:stCondLst>
                                            <p:cond delay="0"/>
                                          </p:stCondLst>
                                        </p:cTn>
                                        <p:tgtEl>
                                          <p:spTgt spid="975876"/>
                                        </p:tgtEl>
                                        <p:attrNameLst>
                                          <p:attrName>style.visibility</p:attrName>
                                        </p:attrNameLst>
                                      </p:cBhvr>
                                      <p:to>
                                        <p:strVal val="visible"/>
                                      </p:to>
                                    </p:set>
                                    <p:animEffect transition="in" filter="wipe(up)">
                                      <p:cBhvr>
                                        <p:cTn id="21" dur="500"/>
                                        <p:tgtEl>
                                          <p:spTgt spid="9758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5875" grpId="0" animBg="1"/>
      <p:bldP spid="975876" grpId="0" animBg="1"/>
      <p:bldP spid="975877" grpId="0" animBg="1"/>
      <p:bldP spid="975878" grpId="0" animBg="1"/>
      <p:bldP spid="975878"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0338" name="Rectangle 1026"/>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10339" name="Rectangle 1027"/>
          <p:cNvSpPr>
            <a:spLocks noChangeArrowheads="1"/>
          </p:cNvSpPr>
          <p:nvPr/>
        </p:nvSpPr>
        <p:spPr bwMode="auto">
          <a:xfrm>
            <a:off x="1981200" y="3733800"/>
            <a:ext cx="8229600" cy="12192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into three basic psychological structures: the id, the ego, and the superego</a:t>
            </a:r>
          </a:p>
        </p:txBody>
      </p:sp>
      <p:sp>
        <p:nvSpPr>
          <p:cNvPr id="910340" name="Rectangle 1028"/>
          <p:cNvSpPr>
            <a:spLocks noChangeArrowheads="1"/>
          </p:cNvSpPr>
          <p:nvPr/>
        </p:nvSpPr>
        <p:spPr bwMode="auto">
          <a:xfrm>
            <a:off x="1981200" y="14478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Identify Supporting Details</a:t>
            </a:r>
          </a:p>
          <a:p>
            <a:pPr>
              <a:lnSpc>
                <a:spcPct val="100000"/>
              </a:lnSpc>
              <a:spcBef>
                <a:spcPct val="0"/>
              </a:spcBef>
              <a:spcAft>
                <a:spcPct val="30000"/>
              </a:spcAft>
            </a:pPr>
            <a:r>
              <a:rPr lang="en-US" altLang="en-US"/>
              <a:t>How did Sigmund Freud think the human mind was organized?</a:t>
            </a:r>
          </a:p>
        </p:txBody>
      </p:sp>
      <p:sp>
        <p:nvSpPr>
          <p:cNvPr id="910341" name="Rectangle 1029"/>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910342" name="AutoShape 1030"/>
          <p:cNvSpPr>
            <a:spLocks noChangeArrowheads="1"/>
          </p:cNvSpPr>
          <p:nvPr/>
        </p:nvSpPr>
        <p:spPr bwMode="auto">
          <a:xfrm flipH="1" flipV="1">
            <a:off x="9982200" y="34909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11725676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10342"/>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10339"/>
                                        </p:tgtEl>
                                        <p:attrNameLst>
                                          <p:attrName>style.visibility</p:attrName>
                                        </p:attrNameLst>
                                      </p:cBhvr>
                                      <p:to>
                                        <p:strVal val="visible"/>
                                      </p:to>
                                    </p:set>
                                    <p:animEffect transition="in" filter="wipe(up)">
                                      <p:cBhvr>
                                        <p:cTn id="10" dur="500"/>
                                        <p:tgtEl>
                                          <p:spTgt spid="9103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0339" grpId="0" animBg="1"/>
      <p:bldP spid="910342" grpId="0" animBg="1"/>
    </p:bldLst>
  </p:timing>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77922" name="Text Box 1026"/>
          <p:cNvSpPr txBox="1">
            <a:spLocks noChangeArrowheads="1"/>
          </p:cNvSpPr>
          <p:nvPr/>
        </p:nvSpPr>
        <p:spPr bwMode="auto">
          <a:xfrm>
            <a:off x="1981200" y="1066800"/>
            <a:ext cx="8229600" cy="11430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14300"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spcBef>
                <a:spcPct val="20000"/>
              </a:spcBef>
            </a:pPr>
            <a:r>
              <a:rPr lang="en-US" altLang="en-US" sz="2200" b="1">
                <a:latin typeface="Arial" panose="020B0604020202020204" pitchFamily="34" charset="0"/>
              </a:rPr>
              <a:t>Defense mechanisms</a:t>
            </a:r>
            <a:r>
              <a:rPr lang="en-US" altLang="en-US" sz="2200">
                <a:latin typeface="Arial" panose="020B0604020202020204" pitchFamily="34" charset="0"/>
              </a:rPr>
              <a:t> are methods the ego uses to avoid recognizing ideas or emotions that may cause anxiety. These defenses operate unconsciously.</a:t>
            </a:r>
          </a:p>
        </p:txBody>
      </p:sp>
      <p:grpSp>
        <p:nvGrpSpPr>
          <p:cNvPr id="977923" name="Group 1027"/>
          <p:cNvGrpSpPr>
            <a:grpSpLocks/>
          </p:cNvGrpSpPr>
          <p:nvPr/>
        </p:nvGrpSpPr>
        <p:grpSpPr bwMode="auto">
          <a:xfrm>
            <a:off x="1981200" y="2286000"/>
            <a:ext cx="4038600" cy="3886200"/>
            <a:chOff x="288" y="2166"/>
            <a:chExt cx="2448" cy="1338"/>
          </a:xfrm>
        </p:grpSpPr>
        <p:sp>
          <p:nvSpPr>
            <p:cNvPr id="977924" name="Text Box 1028"/>
            <p:cNvSpPr txBox="1">
              <a:spLocks noChangeArrowheads="1"/>
            </p:cNvSpPr>
            <p:nvPr/>
          </p:nvSpPr>
          <p:spPr bwMode="auto">
            <a:xfrm>
              <a:off x="288" y="2400"/>
              <a:ext cx="2448" cy="110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It removes anxiety-causing ideas from conscious awareness by pushing them into the unconscious.</a:t>
              </a:r>
            </a:p>
            <a:p>
              <a:pPr eaLnBrk="1" hangingPunct="1">
                <a:spcBef>
                  <a:spcPct val="20000"/>
                </a:spcBef>
                <a:buFontTx/>
                <a:buChar char="•"/>
              </a:pPr>
              <a:r>
                <a:rPr lang="en-US" altLang="en-US" sz="2000">
                  <a:latin typeface="Arial" panose="020B0604020202020204" pitchFamily="34" charset="0"/>
                </a:rPr>
                <a:t>Freud likened </a:t>
              </a:r>
              <a:r>
                <a:rPr lang="en-US" altLang="en-US" sz="2000" b="1">
                  <a:latin typeface="Arial" panose="020B0604020202020204" pitchFamily="34" charset="0"/>
                </a:rPr>
                <a:t>repression</a:t>
              </a:r>
              <a:r>
                <a:rPr lang="en-US" altLang="en-US" sz="2000">
                  <a:latin typeface="Arial" panose="020B0604020202020204" pitchFamily="34" charset="0"/>
                </a:rPr>
                <a:t> to keeping a lid on a boiling kettle.</a:t>
              </a:r>
            </a:p>
            <a:p>
              <a:pPr eaLnBrk="1" hangingPunct="1">
                <a:spcBef>
                  <a:spcPct val="20000"/>
                </a:spcBef>
                <a:buFontTx/>
                <a:buChar char="•"/>
              </a:pPr>
              <a:r>
                <a:rPr lang="en-US" altLang="en-US" sz="2000">
                  <a:latin typeface="Arial" panose="020B0604020202020204" pitchFamily="34" charset="0"/>
                </a:rPr>
                <a:t>When enough pressure builds up, outbursts of anger or other problems develop.</a:t>
              </a:r>
            </a:p>
          </p:txBody>
        </p:sp>
        <p:sp>
          <p:nvSpPr>
            <p:cNvPr id="977925" name="Text Box 1029"/>
            <p:cNvSpPr txBox="1">
              <a:spLocks noChangeArrowheads="1"/>
            </p:cNvSpPr>
            <p:nvPr/>
          </p:nvSpPr>
          <p:spPr bwMode="auto">
            <a:xfrm>
              <a:off x="288" y="2166"/>
              <a:ext cx="2448" cy="23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Repression</a:t>
              </a:r>
              <a:endParaRPr lang="en-US" altLang="en-US" sz="2000" b="1">
                <a:latin typeface="Arial" panose="020B0604020202020204" pitchFamily="34" charset="0"/>
              </a:endParaRPr>
            </a:p>
          </p:txBody>
        </p:sp>
      </p:grpSp>
      <p:sp>
        <p:nvSpPr>
          <p:cNvPr id="977926" name="Rectangle 1030"/>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Defense Mechanisms</a:t>
            </a:r>
            <a:endParaRPr lang="en-US" altLang="en-US">
              <a:solidFill>
                <a:srgbClr val="FFCC00"/>
              </a:solidFill>
            </a:endParaRPr>
          </a:p>
        </p:txBody>
      </p:sp>
      <p:grpSp>
        <p:nvGrpSpPr>
          <p:cNvPr id="977927" name="Group 1031"/>
          <p:cNvGrpSpPr>
            <a:grpSpLocks/>
          </p:cNvGrpSpPr>
          <p:nvPr/>
        </p:nvGrpSpPr>
        <p:grpSpPr bwMode="auto">
          <a:xfrm>
            <a:off x="6172200" y="2286000"/>
            <a:ext cx="4038600" cy="3429000"/>
            <a:chOff x="288" y="2166"/>
            <a:chExt cx="2448" cy="1338"/>
          </a:xfrm>
        </p:grpSpPr>
        <p:sp>
          <p:nvSpPr>
            <p:cNvPr id="977928" name="Text Box 1032"/>
            <p:cNvSpPr txBox="1">
              <a:spLocks noChangeArrowheads="1"/>
            </p:cNvSpPr>
            <p:nvPr/>
          </p:nvSpPr>
          <p:spPr bwMode="auto">
            <a:xfrm>
              <a:off x="288" y="2400"/>
              <a:ext cx="2448" cy="110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b="1">
                  <a:latin typeface="Arial" panose="020B0604020202020204" pitchFamily="34" charset="0"/>
                </a:rPr>
                <a:t>Rationalization</a:t>
              </a:r>
              <a:r>
                <a:rPr lang="en-US" altLang="en-US" sz="2000">
                  <a:latin typeface="Arial" panose="020B0604020202020204" pitchFamily="34" charset="0"/>
                </a:rPr>
                <a:t> is the use of self-deception to justify unacceptable behaviors or ideas.</a:t>
              </a:r>
            </a:p>
            <a:p>
              <a:pPr eaLnBrk="1" hangingPunct="1">
                <a:spcBef>
                  <a:spcPct val="20000"/>
                </a:spcBef>
                <a:buFontTx/>
                <a:buChar char="•"/>
              </a:pPr>
              <a:r>
                <a:rPr lang="en-US" altLang="en-US" sz="2000">
                  <a:latin typeface="Arial" panose="020B0604020202020204" pitchFamily="34" charset="0"/>
                </a:rPr>
                <a:t>It can protect one’s self-esteem or self-concept, but can also mask the real problem and prevent the person from dealing with the situation.</a:t>
              </a:r>
            </a:p>
          </p:txBody>
        </p:sp>
        <p:sp>
          <p:nvSpPr>
            <p:cNvPr id="977929" name="Text Box 1033"/>
            <p:cNvSpPr txBox="1">
              <a:spLocks noChangeArrowheads="1"/>
            </p:cNvSpPr>
            <p:nvPr/>
          </p:nvSpPr>
          <p:spPr bwMode="auto">
            <a:xfrm>
              <a:off x="288" y="2166"/>
              <a:ext cx="2448" cy="23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Rationalization</a:t>
              </a:r>
              <a:endParaRPr lang="en-US" altLang="en-US" sz="2000" b="1">
                <a:latin typeface="Arial" panose="020B0604020202020204" pitchFamily="34" charset="0"/>
              </a:endParaRPr>
            </a:p>
          </p:txBody>
        </p:sp>
      </p:grpSp>
      <p:sp>
        <p:nvSpPr>
          <p:cNvPr id="977930" name="AutoShape 1034"/>
          <p:cNvSpPr>
            <a:spLocks noChangeArrowheads="1"/>
          </p:cNvSpPr>
          <p:nvPr/>
        </p:nvSpPr>
        <p:spPr bwMode="auto">
          <a:xfrm flipH="1" flipV="1">
            <a:off x="9982200" y="22717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77931" name="AutoShape 1035"/>
          <p:cNvSpPr>
            <a:spLocks noChangeArrowheads="1"/>
          </p:cNvSpPr>
          <p:nvPr/>
        </p:nvSpPr>
        <p:spPr bwMode="auto">
          <a:xfrm flipH="1" flipV="1">
            <a:off x="5715000" y="59436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32063009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77930"/>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8" fill="hold" nodeType="afterEffect">
                                  <p:stCondLst>
                                    <p:cond delay="0"/>
                                  </p:stCondLst>
                                  <p:childTnLst>
                                    <p:set>
                                      <p:cBhvr>
                                        <p:cTn id="9" dur="1" fill="hold">
                                          <p:stCondLst>
                                            <p:cond delay="0"/>
                                          </p:stCondLst>
                                        </p:cTn>
                                        <p:tgtEl>
                                          <p:spTgt spid="977923"/>
                                        </p:tgtEl>
                                        <p:attrNameLst>
                                          <p:attrName>style.visibility</p:attrName>
                                        </p:attrNameLst>
                                      </p:cBhvr>
                                      <p:to>
                                        <p:strVal val="visible"/>
                                      </p:to>
                                    </p:set>
                                    <p:animEffect transition="in" filter="wipe(left)">
                                      <p:cBhvr>
                                        <p:cTn id="10" dur="500"/>
                                        <p:tgtEl>
                                          <p:spTgt spid="977923"/>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77931"/>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977931"/>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8" fill="hold" nodeType="afterEffect">
                                  <p:stCondLst>
                                    <p:cond delay="0"/>
                                  </p:stCondLst>
                                  <p:childTnLst>
                                    <p:set>
                                      <p:cBhvr>
                                        <p:cTn id="20" dur="1" fill="hold">
                                          <p:stCondLst>
                                            <p:cond delay="0"/>
                                          </p:stCondLst>
                                        </p:cTn>
                                        <p:tgtEl>
                                          <p:spTgt spid="977927"/>
                                        </p:tgtEl>
                                        <p:attrNameLst>
                                          <p:attrName>style.visibility</p:attrName>
                                        </p:attrNameLst>
                                      </p:cBhvr>
                                      <p:to>
                                        <p:strVal val="visible"/>
                                      </p:to>
                                    </p:set>
                                    <p:animEffect transition="in" filter="wipe(left)">
                                      <p:cBhvr>
                                        <p:cTn id="21" dur="500"/>
                                        <p:tgtEl>
                                          <p:spTgt spid="9779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7930" grpId="0" animBg="1"/>
      <p:bldP spid="977931" grpId="0" animBg="1"/>
      <p:bldP spid="977931" grpId="1" animBg="1"/>
    </p:bldLst>
  </p:timing>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79970" name="Text Box 1026"/>
          <p:cNvSpPr txBox="1">
            <a:spLocks noChangeArrowheads="1"/>
          </p:cNvSpPr>
          <p:nvPr/>
        </p:nvSpPr>
        <p:spPr bwMode="auto">
          <a:xfrm>
            <a:off x="1981200" y="609600"/>
            <a:ext cx="8229600" cy="18288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171450" indent="-171450" eaLnBrk="0" hangingPunct="0">
              <a:spcBef>
                <a:spcPct val="0"/>
              </a:spcBef>
              <a:defRPr sz="2400">
                <a:solidFill>
                  <a:schemeClr val="tx1"/>
                </a:solidFill>
                <a:latin typeface="Times" panose="02020603050405020304" pitchFamily="18" charset="0"/>
              </a:defRPr>
            </a:lvl1pPr>
            <a:lvl2pPr marL="682625" indent="-225425"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a:lnSpc>
                <a:spcPct val="100000"/>
              </a:lnSpc>
              <a:spcBef>
                <a:spcPct val="20000"/>
              </a:spcBef>
              <a:spcAft>
                <a:spcPct val="25000"/>
              </a:spcAft>
            </a:pPr>
            <a:r>
              <a:rPr lang="en-US" altLang="en-US" sz="2000" b="1">
                <a:solidFill>
                  <a:srgbClr val="BF0000"/>
                </a:solidFill>
                <a:latin typeface="Arial" panose="020B0604020202020204" pitchFamily="34" charset="0"/>
                <a:cs typeface="Arial" panose="020B0604020202020204" pitchFamily="34" charset="0"/>
              </a:rPr>
              <a:t>Regression</a:t>
            </a:r>
          </a:p>
          <a:p>
            <a:pPr lvl="1">
              <a:lnSpc>
                <a:spcPct val="100000"/>
              </a:lnSpc>
              <a:spcBef>
                <a:spcPct val="20000"/>
              </a:spcBef>
              <a:spcAft>
                <a:spcPct val="25000"/>
              </a:spcAft>
              <a:buFontTx/>
              <a:buChar char="•"/>
            </a:pPr>
            <a:r>
              <a:rPr lang="en-US" altLang="en-US" sz="2000" b="1">
                <a:latin typeface="Arial" panose="020B0604020202020204" pitchFamily="34" charset="0"/>
              </a:rPr>
              <a:t>Regression</a:t>
            </a:r>
            <a:r>
              <a:rPr lang="en-US" altLang="en-US" sz="2000">
                <a:latin typeface="Arial" panose="020B0604020202020204" pitchFamily="34" charset="0"/>
              </a:rPr>
              <a:t> is returning to behavior that is characteristic of an earlier stage of development when faced with stress.</a:t>
            </a:r>
            <a:endParaRPr lang="en-US" altLang="en-US" sz="2000">
              <a:latin typeface="Arial" panose="020B0604020202020204" pitchFamily="34" charset="0"/>
              <a:cs typeface="Arial" panose="020B0604020202020204" pitchFamily="34" charset="0"/>
            </a:endParaRPr>
          </a:p>
          <a:p>
            <a:pPr lvl="1">
              <a:lnSpc>
                <a:spcPct val="100000"/>
              </a:lnSpc>
              <a:spcBef>
                <a:spcPct val="20000"/>
              </a:spcBef>
              <a:spcAft>
                <a:spcPct val="25000"/>
              </a:spcAft>
              <a:buFontTx/>
              <a:buChar char="•"/>
            </a:pPr>
            <a:r>
              <a:rPr lang="en-US" altLang="en-US" sz="2000">
                <a:latin typeface="Arial" panose="020B0604020202020204" pitchFamily="34" charset="0"/>
              </a:rPr>
              <a:t>Regression is usually temporary, but becomes a problem when it is used to avoid adult behavior.</a:t>
            </a:r>
          </a:p>
        </p:txBody>
      </p:sp>
      <p:sp>
        <p:nvSpPr>
          <p:cNvPr id="979971" name="Text Box 1027"/>
          <p:cNvSpPr txBox="1">
            <a:spLocks noChangeArrowheads="1"/>
          </p:cNvSpPr>
          <p:nvPr/>
        </p:nvSpPr>
        <p:spPr bwMode="auto">
          <a:xfrm>
            <a:off x="1981200" y="2565400"/>
            <a:ext cx="8229600" cy="1600200"/>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171450" indent="-171450" eaLnBrk="0" hangingPunct="0">
              <a:spcBef>
                <a:spcPct val="0"/>
              </a:spcBef>
              <a:defRPr sz="2400">
                <a:solidFill>
                  <a:schemeClr val="tx1"/>
                </a:solidFill>
                <a:latin typeface="Times" panose="02020603050405020304" pitchFamily="18" charset="0"/>
              </a:defRPr>
            </a:lvl1pPr>
            <a:lvl2pPr marL="682625" indent="-225425"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a:lnSpc>
                <a:spcPct val="100000"/>
              </a:lnSpc>
              <a:spcBef>
                <a:spcPct val="20000"/>
              </a:spcBef>
              <a:spcAft>
                <a:spcPct val="25000"/>
              </a:spcAft>
            </a:pPr>
            <a:r>
              <a:rPr lang="en-US" altLang="en-US" sz="2000" b="1">
                <a:solidFill>
                  <a:srgbClr val="BF0000"/>
                </a:solidFill>
                <a:latin typeface="Arial" panose="020B0604020202020204" pitchFamily="34" charset="0"/>
                <a:cs typeface="Arial" panose="020B0604020202020204" pitchFamily="34" charset="0"/>
              </a:rPr>
              <a:t>Projection</a:t>
            </a:r>
          </a:p>
          <a:p>
            <a:pPr lvl="1">
              <a:lnSpc>
                <a:spcPct val="100000"/>
              </a:lnSpc>
              <a:spcBef>
                <a:spcPct val="20000"/>
              </a:spcBef>
              <a:spcAft>
                <a:spcPct val="25000"/>
              </a:spcAft>
              <a:buFontTx/>
              <a:buChar char="•"/>
            </a:pPr>
            <a:r>
              <a:rPr lang="en-US" altLang="en-US" sz="2000" b="1">
                <a:latin typeface="Arial" panose="020B0604020202020204" pitchFamily="34" charset="0"/>
              </a:rPr>
              <a:t>Projection</a:t>
            </a:r>
            <a:r>
              <a:rPr lang="en-US" altLang="en-US" sz="2000">
                <a:latin typeface="Arial" panose="020B0604020202020204" pitchFamily="34" charset="0"/>
              </a:rPr>
              <a:t> is dealing with unacceptable impulses by projecting these impulses outward onto other people.</a:t>
            </a:r>
            <a:endParaRPr lang="en-US" altLang="en-US" sz="2000">
              <a:latin typeface="Arial" panose="020B0604020202020204" pitchFamily="34" charset="0"/>
              <a:cs typeface="Arial" panose="020B0604020202020204" pitchFamily="34" charset="0"/>
            </a:endParaRPr>
          </a:p>
          <a:p>
            <a:pPr lvl="1">
              <a:lnSpc>
                <a:spcPct val="100000"/>
              </a:lnSpc>
              <a:spcBef>
                <a:spcPct val="20000"/>
              </a:spcBef>
              <a:spcAft>
                <a:spcPct val="25000"/>
              </a:spcAft>
              <a:buFontTx/>
              <a:buChar char="•"/>
            </a:pPr>
            <a:r>
              <a:rPr lang="en-US" altLang="en-US" sz="2000">
                <a:latin typeface="Arial" panose="020B0604020202020204" pitchFamily="34" charset="0"/>
                <a:cs typeface="Arial" panose="020B0604020202020204" pitchFamily="34" charset="0"/>
              </a:rPr>
              <a:t>People see their own faults in other people.</a:t>
            </a:r>
          </a:p>
        </p:txBody>
      </p:sp>
      <p:sp>
        <p:nvSpPr>
          <p:cNvPr id="979972" name="Text Box 1028"/>
          <p:cNvSpPr txBox="1">
            <a:spLocks noChangeArrowheads="1"/>
          </p:cNvSpPr>
          <p:nvPr/>
        </p:nvSpPr>
        <p:spPr bwMode="auto">
          <a:xfrm>
            <a:off x="1981200" y="4267200"/>
            <a:ext cx="8229600" cy="1905000"/>
          </a:xfrm>
          <a:prstGeom prst="rect">
            <a:avLst/>
          </a:prstGeom>
          <a:solidFill>
            <a:srgbClr val="A9D8C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171450" indent="-171450" eaLnBrk="0" hangingPunct="0">
              <a:spcBef>
                <a:spcPct val="0"/>
              </a:spcBef>
              <a:defRPr sz="2400">
                <a:solidFill>
                  <a:schemeClr val="tx1"/>
                </a:solidFill>
                <a:latin typeface="Times" panose="02020603050405020304" pitchFamily="18" charset="0"/>
              </a:defRPr>
            </a:lvl1pPr>
            <a:lvl2pPr marL="682625" indent="-225425"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a:lnSpc>
                <a:spcPct val="100000"/>
              </a:lnSpc>
              <a:spcBef>
                <a:spcPct val="20000"/>
              </a:spcBef>
              <a:spcAft>
                <a:spcPct val="25000"/>
              </a:spcAft>
            </a:pPr>
            <a:r>
              <a:rPr lang="en-US" altLang="en-US" sz="2000" b="1">
                <a:solidFill>
                  <a:srgbClr val="BF0000"/>
                </a:solidFill>
                <a:latin typeface="Arial" panose="020B0604020202020204" pitchFamily="34" charset="0"/>
                <a:cs typeface="Arial" panose="020B0604020202020204" pitchFamily="34" charset="0"/>
              </a:rPr>
              <a:t>Effects of Defense Mechanisms</a:t>
            </a:r>
          </a:p>
          <a:p>
            <a:pPr lvl="1">
              <a:lnSpc>
                <a:spcPct val="100000"/>
              </a:lnSpc>
              <a:spcBef>
                <a:spcPct val="20000"/>
              </a:spcBef>
              <a:spcAft>
                <a:spcPct val="25000"/>
              </a:spcAft>
              <a:buFontTx/>
              <a:buChar char="•"/>
            </a:pPr>
            <a:r>
              <a:rPr lang="en-US" altLang="en-US" sz="2000">
                <a:latin typeface="Arial" panose="020B0604020202020204" pitchFamily="34" charset="0"/>
              </a:rPr>
              <a:t>When used in moderation, defense mechanisms are normal and useful.</a:t>
            </a:r>
            <a:endParaRPr lang="en-US" altLang="en-US" sz="2000">
              <a:latin typeface="Arial" panose="020B0604020202020204" pitchFamily="34" charset="0"/>
              <a:cs typeface="Arial" panose="020B0604020202020204" pitchFamily="34" charset="0"/>
            </a:endParaRPr>
          </a:p>
          <a:p>
            <a:pPr lvl="1">
              <a:lnSpc>
                <a:spcPct val="100000"/>
              </a:lnSpc>
              <a:spcBef>
                <a:spcPct val="20000"/>
              </a:spcBef>
              <a:spcAft>
                <a:spcPct val="25000"/>
              </a:spcAft>
              <a:buFontTx/>
              <a:buChar char="•"/>
            </a:pPr>
            <a:r>
              <a:rPr lang="en-US" altLang="en-US" sz="2000">
                <a:latin typeface="Arial" panose="020B0604020202020204" pitchFamily="34" charset="0"/>
              </a:rPr>
              <a:t>They become unhealthy when they lead a person to ignore the underlying issues causing the feelings.</a:t>
            </a:r>
          </a:p>
        </p:txBody>
      </p:sp>
      <p:sp>
        <p:nvSpPr>
          <p:cNvPr id="979973" name="AutoShape 1029"/>
          <p:cNvSpPr>
            <a:spLocks noChangeArrowheads="1"/>
          </p:cNvSpPr>
          <p:nvPr/>
        </p:nvSpPr>
        <p:spPr bwMode="auto">
          <a:xfrm flipH="1" flipV="1">
            <a:off x="9982200" y="25146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79974" name="AutoShape 1030"/>
          <p:cNvSpPr>
            <a:spLocks noChangeArrowheads="1"/>
          </p:cNvSpPr>
          <p:nvPr/>
        </p:nvSpPr>
        <p:spPr bwMode="auto">
          <a:xfrm flipH="1" flipV="1">
            <a:off x="9982200" y="419576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731473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79973"/>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79971"/>
                                        </p:tgtEl>
                                        <p:attrNameLst>
                                          <p:attrName>style.visibility</p:attrName>
                                        </p:attrNameLst>
                                      </p:cBhvr>
                                      <p:to>
                                        <p:strVal val="visible"/>
                                      </p:to>
                                    </p:set>
                                    <p:animEffect transition="in" filter="wipe(up)">
                                      <p:cBhvr>
                                        <p:cTn id="10" dur="500"/>
                                        <p:tgtEl>
                                          <p:spTgt spid="979971"/>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79974"/>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979974"/>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1" fill="hold" grpId="0" nodeType="afterEffect">
                                  <p:stCondLst>
                                    <p:cond delay="0"/>
                                  </p:stCondLst>
                                  <p:childTnLst>
                                    <p:set>
                                      <p:cBhvr>
                                        <p:cTn id="20" dur="1" fill="hold">
                                          <p:stCondLst>
                                            <p:cond delay="0"/>
                                          </p:stCondLst>
                                        </p:cTn>
                                        <p:tgtEl>
                                          <p:spTgt spid="979972"/>
                                        </p:tgtEl>
                                        <p:attrNameLst>
                                          <p:attrName>style.visibility</p:attrName>
                                        </p:attrNameLst>
                                      </p:cBhvr>
                                      <p:to>
                                        <p:strVal val="visible"/>
                                      </p:to>
                                    </p:set>
                                    <p:animEffect transition="in" filter="wipe(up)">
                                      <p:cBhvr>
                                        <p:cTn id="21" dur="500"/>
                                        <p:tgtEl>
                                          <p:spTgt spid="9799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9971" grpId="0" animBg="1"/>
      <p:bldP spid="979972" grpId="0" animBg="1"/>
      <p:bldP spid="979973" grpId="0" animBg="1"/>
      <p:bldP spid="979974" grpId="0" animBg="1"/>
      <p:bldP spid="979974"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2021" name="Picture 5" descr="psych_398"/>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52851" y="533400"/>
            <a:ext cx="4645025" cy="541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70942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nodeType="afterEffect">
                                  <p:stCondLst>
                                    <p:cond delay="0"/>
                                  </p:stCondLst>
                                  <p:childTnLst>
                                    <p:set>
                                      <p:cBhvr>
                                        <p:cTn id="6" dur="1" fill="hold">
                                          <p:stCondLst>
                                            <p:cond delay="0"/>
                                          </p:stCondLst>
                                        </p:cTn>
                                        <p:tgtEl>
                                          <p:spTgt spid="982021"/>
                                        </p:tgtEl>
                                        <p:attrNameLst>
                                          <p:attrName>style.visibility</p:attrName>
                                        </p:attrNameLst>
                                      </p:cBhvr>
                                      <p:to>
                                        <p:strVal val="visible"/>
                                      </p:to>
                                    </p:set>
                                    <p:animEffect transition="in" filter="dissolve">
                                      <p:cBhvr>
                                        <p:cTn id="7" dur="1000"/>
                                        <p:tgtEl>
                                          <p:spTgt spid="9820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4434"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14435" name="Rectangle 3"/>
          <p:cNvSpPr>
            <a:spLocks noChangeArrowheads="1"/>
          </p:cNvSpPr>
          <p:nvPr/>
        </p:nvSpPr>
        <p:spPr bwMode="auto">
          <a:xfrm>
            <a:off x="1981200" y="3429000"/>
            <a:ext cx="8229600" cy="26670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repression: pushing anxiety-causing ideas into the unconscious; rationalization: self-deception to justify unacceptable behaviors; regression: returning to behavior from an earlier stage of development; and projection: projecting unacceptable impulses outward onto other people</a:t>
            </a:r>
          </a:p>
        </p:txBody>
      </p:sp>
      <p:sp>
        <p:nvSpPr>
          <p:cNvPr id="914436" name="Rectangle 4"/>
          <p:cNvSpPr>
            <a:spLocks noChangeArrowheads="1"/>
          </p:cNvSpPr>
          <p:nvPr/>
        </p:nvSpPr>
        <p:spPr bwMode="auto">
          <a:xfrm>
            <a:off x="1981200" y="12954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Summarize</a:t>
            </a:r>
          </a:p>
          <a:p>
            <a:pPr>
              <a:lnSpc>
                <a:spcPct val="100000"/>
              </a:lnSpc>
              <a:spcBef>
                <a:spcPct val="0"/>
              </a:spcBef>
              <a:spcAft>
                <a:spcPct val="30000"/>
              </a:spcAft>
            </a:pPr>
            <a:r>
              <a:rPr lang="en-US" altLang="en-US"/>
              <a:t>What are some common defense mechanisms?</a:t>
            </a:r>
          </a:p>
        </p:txBody>
      </p:sp>
      <p:sp>
        <p:nvSpPr>
          <p:cNvPr id="914437"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914438" name="AutoShape 6"/>
          <p:cNvSpPr>
            <a:spLocks noChangeArrowheads="1"/>
          </p:cNvSpPr>
          <p:nvPr/>
        </p:nvSpPr>
        <p:spPr bwMode="auto">
          <a:xfrm flipH="1" flipV="1">
            <a:off x="9982200" y="33385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36636383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14438"/>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14435"/>
                                        </p:tgtEl>
                                        <p:attrNameLst>
                                          <p:attrName>style.visibility</p:attrName>
                                        </p:attrNameLst>
                                      </p:cBhvr>
                                      <p:to>
                                        <p:strVal val="visible"/>
                                      </p:to>
                                    </p:set>
                                    <p:animEffect transition="in" filter="wipe(up)">
                                      <p:cBhvr>
                                        <p:cTn id="10" dur="500"/>
                                        <p:tgtEl>
                                          <p:spTgt spid="9144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4435" grpId="0" animBg="1"/>
      <p:bldP spid="91443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3045" name="Picture 1029" descr="psych_399"/>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67201" y="609600"/>
            <a:ext cx="3630613" cy="541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81466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7" presetClass="entr" presetSubtype="0" fill="hold" nodeType="afterEffect">
                                  <p:stCondLst>
                                    <p:cond delay="0"/>
                                  </p:stCondLst>
                                  <p:childTnLst>
                                    <p:set>
                                      <p:cBhvr>
                                        <p:cTn id="6" dur="1" fill="hold">
                                          <p:stCondLst>
                                            <p:cond delay="0"/>
                                          </p:stCondLst>
                                        </p:cTn>
                                        <p:tgtEl>
                                          <p:spTgt spid="983045"/>
                                        </p:tgtEl>
                                        <p:attrNameLst>
                                          <p:attrName>style.visibility</p:attrName>
                                        </p:attrNameLst>
                                      </p:cBhvr>
                                      <p:to>
                                        <p:strVal val="visible"/>
                                      </p:to>
                                    </p:set>
                                    <p:animEffect transition="in" filter="fade">
                                      <p:cBhvr>
                                        <p:cTn id="7" dur="1000"/>
                                        <p:tgtEl>
                                          <p:spTgt spid="983045"/>
                                        </p:tgtEl>
                                      </p:cBhvr>
                                    </p:animEffect>
                                    <p:anim calcmode="lin" valueType="num">
                                      <p:cBhvr>
                                        <p:cTn id="8" dur="1000" fill="hold"/>
                                        <p:tgtEl>
                                          <p:spTgt spid="983045"/>
                                        </p:tgtEl>
                                        <p:attrNameLst>
                                          <p:attrName>ppt_x</p:attrName>
                                        </p:attrNameLst>
                                      </p:cBhvr>
                                      <p:tavLst>
                                        <p:tav tm="0">
                                          <p:val>
                                            <p:strVal val="#ppt_x"/>
                                          </p:val>
                                        </p:tav>
                                        <p:tav tm="100000">
                                          <p:val>
                                            <p:strVal val="#ppt_x"/>
                                          </p:val>
                                        </p:tav>
                                      </p:tavLst>
                                    </p:anim>
                                    <p:anim calcmode="lin" valueType="num">
                                      <p:cBhvr>
                                        <p:cTn id="9" dur="1000" fill="hold"/>
                                        <p:tgtEl>
                                          <p:spTgt spid="9830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4066"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84067" name="Rectangle 3"/>
          <p:cNvSpPr>
            <a:spLocks noChangeArrowheads="1"/>
          </p:cNvSpPr>
          <p:nvPr/>
        </p:nvSpPr>
        <p:spPr bwMode="auto">
          <a:xfrm>
            <a:off x="1981200" y="3352800"/>
            <a:ext cx="8229600" cy="27432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The Oral Stage</a:t>
            </a:r>
            <a:endParaRPr lang="en-US" altLang="en-US" sz="2400" b="1"/>
          </a:p>
          <a:p>
            <a:pPr algn="l">
              <a:lnSpc>
                <a:spcPct val="100000"/>
              </a:lnSpc>
              <a:spcBef>
                <a:spcPct val="0"/>
              </a:spcBef>
              <a:spcAft>
                <a:spcPct val="30000"/>
              </a:spcAft>
              <a:buFontTx/>
              <a:buChar char="•"/>
            </a:pPr>
            <a:r>
              <a:rPr lang="en-US" altLang="en-US" sz="2000"/>
              <a:t>Begins in the first year of life</a:t>
            </a:r>
          </a:p>
          <a:p>
            <a:pPr algn="l">
              <a:lnSpc>
                <a:spcPct val="100000"/>
              </a:lnSpc>
              <a:spcBef>
                <a:spcPct val="0"/>
              </a:spcBef>
              <a:spcAft>
                <a:spcPct val="30000"/>
              </a:spcAft>
              <a:buFontTx/>
              <a:buChar char="•"/>
            </a:pPr>
            <a:r>
              <a:rPr lang="en-US" altLang="en-US" sz="2000"/>
              <a:t>Infants begin exploring the world by putting things in their mouths, and receive their main source of pleasure—food—orally.</a:t>
            </a:r>
          </a:p>
          <a:p>
            <a:pPr algn="l">
              <a:lnSpc>
                <a:spcPct val="100000"/>
              </a:lnSpc>
              <a:spcBef>
                <a:spcPct val="0"/>
              </a:spcBef>
              <a:spcAft>
                <a:spcPct val="30000"/>
              </a:spcAft>
              <a:buFontTx/>
              <a:buChar char="•"/>
            </a:pPr>
            <a:r>
              <a:rPr lang="en-US" altLang="en-US" sz="2000"/>
              <a:t>A child whose caretakers do not meet the infant’s needs during this time may become fixated at the oral stage, resulting in smoking, overeating, or nail biting.</a:t>
            </a:r>
          </a:p>
        </p:txBody>
      </p:sp>
      <p:sp>
        <p:nvSpPr>
          <p:cNvPr id="984068" name="Rectangle 4"/>
          <p:cNvSpPr>
            <a:spLocks noChangeArrowheads="1"/>
          </p:cNvSpPr>
          <p:nvPr/>
        </p:nvSpPr>
        <p:spPr bwMode="auto">
          <a:xfrm>
            <a:off x="1981200" y="11430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buFontTx/>
              <a:buChar char="•"/>
            </a:pPr>
            <a:r>
              <a:rPr lang="en-US" altLang="en-US" sz="2000"/>
              <a:t>Freud believed an individual’s development went through five stages.</a:t>
            </a:r>
          </a:p>
          <a:p>
            <a:pPr algn="l">
              <a:lnSpc>
                <a:spcPct val="100000"/>
              </a:lnSpc>
              <a:spcBef>
                <a:spcPct val="0"/>
              </a:spcBef>
              <a:spcAft>
                <a:spcPct val="30000"/>
              </a:spcAft>
              <a:buFontTx/>
              <a:buChar char="•"/>
            </a:pPr>
            <a:r>
              <a:rPr lang="en-US" altLang="en-US" sz="2000"/>
              <a:t>These stages begin at birth and continue through adolescence.</a:t>
            </a:r>
          </a:p>
          <a:p>
            <a:pPr algn="l">
              <a:lnSpc>
                <a:spcPct val="100000"/>
              </a:lnSpc>
              <a:spcBef>
                <a:spcPct val="0"/>
              </a:spcBef>
              <a:spcAft>
                <a:spcPct val="30000"/>
              </a:spcAft>
              <a:buFontTx/>
              <a:buChar char="•"/>
            </a:pPr>
            <a:r>
              <a:rPr lang="en-US" altLang="en-US" sz="2000"/>
              <a:t>He claimed people instinctively seek to preserve and extend life.</a:t>
            </a:r>
          </a:p>
          <a:p>
            <a:pPr algn="l">
              <a:lnSpc>
                <a:spcPct val="100000"/>
              </a:lnSpc>
              <a:spcBef>
                <a:spcPct val="0"/>
              </a:spcBef>
              <a:spcAft>
                <a:spcPct val="30000"/>
              </a:spcAft>
              <a:buFontTx/>
              <a:buChar char="•"/>
            </a:pPr>
            <a:r>
              <a:rPr lang="en-US" altLang="en-US" sz="2000"/>
              <a:t>Psychological energy labeled </a:t>
            </a:r>
            <a:r>
              <a:rPr lang="en-US" altLang="en-US" sz="2000" i="1"/>
              <a:t>libido</a:t>
            </a:r>
            <a:r>
              <a:rPr lang="en-US" altLang="en-US" sz="2000"/>
              <a:t> (desire) is one of the most controversial personality theories.</a:t>
            </a:r>
          </a:p>
        </p:txBody>
      </p:sp>
      <p:sp>
        <p:nvSpPr>
          <p:cNvPr id="984069"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Stages of Personality Development</a:t>
            </a:r>
            <a:endParaRPr lang="en-US" altLang="en-US">
              <a:solidFill>
                <a:srgbClr val="FFCC00"/>
              </a:solidFill>
            </a:endParaRPr>
          </a:p>
        </p:txBody>
      </p:sp>
      <p:sp>
        <p:nvSpPr>
          <p:cNvPr id="984070" name="AutoShape 6"/>
          <p:cNvSpPr>
            <a:spLocks noChangeArrowheads="1"/>
          </p:cNvSpPr>
          <p:nvPr/>
        </p:nvSpPr>
        <p:spPr bwMode="auto">
          <a:xfrm flipH="1" flipV="1">
            <a:off x="9982200" y="31861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39345023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84070"/>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84067"/>
                                        </p:tgtEl>
                                        <p:attrNameLst>
                                          <p:attrName>style.visibility</p:attrName>
                                        </p:attrNameLst>
                                      </p:cBhvr>
                                      <p:to>
                                        <p:strVal val="visible"/>
                                      </p:to>
                                    </p:set>
                                    <p:animEffect transition="in" filter="wipe(up)">
                                      <p:cBhvr>
                                        <p:cTn id="10" dur="500"/>
                                        <p:tgtEl>
                                          <p:spTgt spid="9840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4067" grpId="0" animBg="1"/>
      <p:bldP spid="98407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6114" name="Text Box 1026"/>
          <p:cNvSpPr txBox="1">
            <a:spLocks noChangeArrowheads="1"/>
          </p:cNvSpPr>
          <p:nvPr/>
        </p:nvSpPr>
        <p:spPr bwMode="auto">
          <a:xfrm>
            <a:off x="1981200" y="762000"/>
            <a:ext cx="4038600" cy="26670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31775" indent="-231775" eaLnBrk="0" hangingPunct="0">
              <a:spcBef>
                <a:spcPct val="0"/>
              </a:spcBef>
              <a:defRPr sz="2400">
                <a:solidFill>
                  <a:schemeClr val="tx1"/>
                </a:solidFill>
                <a:latin typeface="Times" panose="02020603050405020304" pitchFamily="18" charset="0"/>
              </a:defRPr>
            </a:lvl1pPr>
            <a:lvl2pPr marL="2984500" indent="-457200" eaLnBrk="0" hangingPunct="0">
              <a:spcBef>
                <a:spcPct val="0"/>
              </a:spcBef>
              <a:defRPr sz="2400">
                <a:solidFill>
                  <a:schemeClr val="tx1"/>
                </a:solidFill>
                <a:latin typeface="Times" panose="02020603050405020304" pitchFamily="18" charset="0"/>
              </a:defRPr>
            </a:lvl2pPr>
            <a:lvl3pPr marL="3098800" indent="-457200" eaLnBrk="0" hangingPunct="0">
              <a:spcBef>
                <a:spcPct val="0"/>
              </a:spcBef>
              <a:defRPr sz="2400">
                <a:solidFill>
                  <a:schemeClr val="tx1"/>
                </a:solidFill>
                <a:latin typeface="Times" panose="02020603050405020304" pitchFamily="18" charset="0"/>
              </a:defRPr>
            </a:lvl3pPr>
            <a:lvl4pPr marL="3213100" indent="-457200" eaLnBrk="0" hangingPunct="0">
              <a:spcBef>
                <a:spcPct val="0"/>
              </a:spcBef>
              <a:defRPr sz="2400">
                <a:solidFill>
                  <a:schemeClr val="tx1"/>
                </a:solidFill>
                <a:latin typeface="Times" panose="02020603050405020304" pitchFamily="18" charset="0"/>
              </a:defRPr>
            </a:lvl4pPr>
            <a:lvl5pPr marL="3327400" indent="-457200" eaLnBrk="0" hangingPunct="0">
              <a:spcBef>
                <a:spcPct val="0"/>
              </a:spcBef>
              <a:defRPr sz="2400">
                <a:solidFill>
                  <a:schemeClr val="tx1"/>
                </a:solidFill>
                <a:latin typeface="Times" panose="02020603050405020304" pitchFamily="18" charset="0"/>
              </a:defRPr>
            </a:lvl5pPr>
            <a:lvl6pPr marL="3784600" indent="-457200" eaLnBrk="0" fontAlgn="base" hangingPunct="0">
              <a:spcBef>
                <a:spcPct val="0"/>
              </a:spcBef>
              <a:spcAft>
                <a:spcPct val="0"/>
              </a:spcAft>
              <a:defRPr sz="2400">
                <a:solidFill>
                  <a:schemeClr val="tx1"/>
                </a:solidFill>
                <a:latin typeface="Times" panose="02020603050405020304" pitchFamily="18" charset="0"/>
              </a:defRPr>
            </a:lvl6pPr>
            <a:lvl7pPr marL="4241800" indent="-457200" eaLnBrk="0" fontAlgn="base" hangingPunct="0">
              <a:spcBef>
                <a:spcPct val="0"/>
              </a:spcBef>
              <a:spcAft>
                <a:spcPct val="0"/>
              </a:spcAft>
              <a:defRPr sz="2400">
                <a:solidFill>
                  <a:schemeClr val="tx1"/>
                </a:solidFill>
                <a:latin typeface="Times" panose="02020603050405020304" pitchFamily="18" charset="0"/>
              </a:defRPr>
            </a:lvl7pPr>
            <a:lvl8pPr marL="4699000" indent="-457200" eaLnBrk="0" fontAlgn="base" hangingPunct="0">
              <a:spcBef>
                <a:spcPct val="0"/>
              </a:spcBef>
              <a:spcAft>
                <a:spcPct val="0"/>
              </a:spcAft>
              <a:defRPr sz="2400">
                <a:solidFill>
                  <a:schemeClr val="tx1"/>
                </a:solidFill>
                <a:latin typeface="Times" panose="02020603050405020304" pitchFamily="18" charset="0"/>
              </a:defRPr>
            </a:lvl8pPr>
            <a:lvl9pPr marL="5156200" indent="-4572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spcBef>
                <a:spcPct val="20000"/>
              </a:spcBef>
              <a:spcAft>
                <a:spcPct val="25000"/>
              </a:spcAft>
            </a:pPr>
            <a:r>
              <a:rPr lang="en-US" altLang="en-US" b="1">
                <a:solidFill>
                  <a:srgbClr val="BF0000"/>
                </a:solidFill>
                <a:latin typeface="Arial" panose="020B0604020202020204" pitchFamily="34" charset="0"/>
              </a:rPr>
              <a:t>The Anal Stage</a:t>
            </a:r>
            <a:endParaRPr lang="en-US" altLang="en-US" sz="1800" b="1">
              <a:latin typeface="Arial" panose="020B0604020202020204" pitchFamily="34" charset="0"/>
            </a:endParaRPr>
          </a:p>
          <a:p>
            <a:pPr eaLnBrk="1" hangingPunct="1">
              <a:lnSpc>
                <a:spcPct val="100000"/>
              </a:lnSpc>
              <a:spcBef>
                <a:spcPct val="20000"/>
              </a:spcBef>
              <a:spcAft>
                <a:spcPct val="25000"/>
              </a:spcAft>
              <a:buFontTx/>
              <a:buChar char="•"/>
            </a:pPr>
            <a:r>
              <a:rPr lang="en-US" altLang="en-US" sz="1800">
                <a:latin typeface="Arial" panose="020B0604020202020204" pitchFamily="34" charset="0"/>
              </a:rPr>
              <a:t>Older infants learn that they can control their bodily functions, and self-control becomes vital.</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Fixation at this stage can result in anal-retentive behavior such as excessive self-control or anal-expulsive traits such as messiness.</a:t>
            </a:r>
          </a:p>
        </p:txBody>
      </p:sp>
      <p:sp>
        <p:nvSpPr>
          <p:cNvPr id="986115" name="Text Box 1027"/>
          <p:cNvSpPr txBox="1">
            <a:spLocks noChangeArrowheads="1"/>
          </p:cNvSpPr>
          <p:nvPr/>
        </p:nvSpPr>
        <p:spPr bwMode="auto">
          <a:xfrm>
            <a:off x="1981200" y="3581400"/>
            <a:ext cx="4038600" cy="2362200"/>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31775" indent="-231775" eaLnBrk="0" hangingPunct="0">
              <a:spcBef>
                <a:spcPct val="0"/>
              </a:spcBef>
              <a:defRPr sz="2400">
                <a:solidFill>
                  <a:schemeClr val="tx1"/>
                </a:solidFill>
                <a:latin typeface="Times" panose="02020603050405020304" pitchFamily="18" charset="0"/>
              </a:defRPr>
            </a:lvl1pPr>
            <a:lvl2pPr marL="2984500" indent="-457200" eaLnBrk="0" hangingPunct="0">
              <a:spcBef>
                <a:spcPct val="0"/>
              </a:spcBef>
              <a:defRPr sz="2400">
                <a:solidFill>
                  <a:schemeClr val="tx1"/>
                </a:solidFill>
                <a:latin typeface="Times" panose="02020603050405020304" pitchFamily="18" charset="0"/>
              </a:defRPr>
            </a:lvl2pPr>
            <a:lvl3pPr marL="3098800" indent="-457200" eaLnBrk="0" hangingPunct="0">
              <a:spcBef>
                <a:spcPct val="0"/>
              </a:spcBef>
              <a:defRPr sz="2400">
                <a:solidFill>
                  <a:schemeClr val="tx1"/>
                </a:solidFill>
                <a:latin typeface="Times" panose="02020603050405020304" pitchFamily="18" charset="0"/>
              </a:defRPr>
            </a:lvl3pPr>
            <a:lvl4pPr marL="3213100" indent="-457200" eaLnBrk="0" hangingPunct="0">
              <a:spcBef>
                <a:spcPct val="0"/>
              </a:spcBef>
              <a:defRPr sz="2400">
                <a:solidFill>
                  <a:schemeClr val="tx1"/>
                </a:solidFill>
                <a:latin typeface="Times" panose="02020603050405020304" pitchFamily="18" charset="0"/>
              </a:defRPr>
            </a:lvl4pPr>
            <a:lvl5pPr marL="3327400" indent="-457200" eaLnBrk="0" hangingPunct="0">
              <a:spcBef>
                <a:spcPct val="0"/>
              </a:spcBef>
              <a:defRPr sz="2400">
                <a:solidFill>
                  <a:schemeClr val="tx1"/>
                </a:solidFill>
                <a:latin typeface="Times" panose="02020603050405020304" pitchFamily="18" charset="0"/>
              </a:defRPr>
            </a:lvl5pPr>
            <a:lvl6pPr marL="3784600" indent="-457200" eaLnBrk="0" fontAlgn="base" hangingPunct="0">
              <a:spcBef>
                <a:spcPct val="0"/>
              </a:spcBef>
              <a:spcAft>
                <a:spcPct val="0"/>
              </a:spcAft>
              <a:defRPr sz="2400">
                <a:solidFill>
                  <a:schemeClr val="tx1"/>
                </a:solidFill>
                <a:latin typeface="Times" panose="02020603050405020304" pitchFamily="18" charset="0"/>
              </a:defRPr>
            </a:lvl6pPr>
            <a:lvl7pPr marL="4241800" indent="-457200" eaLnBrk="0" fontAlgn="base" hangingPunct="0">
              <a:spcBef>
                <a:spcPct val="0"/>
              </a:spcBef>
              <a:spcAft>
                <a:spcPct val="0"/>
              </a:spcAft>
              <a:defRPr sz="2400">
                <a:solidFill>
                  <a:schemeClr val="tx1"/>
                </a:solidFill>
                <a:latin typeface="Times" panose="02020603050405020304" pitchFamily="18" charset="0"/>
              </a:defRPr>
            </a:lvl7pPr>
            <a:lvl8pPr marL="4699000" indent="-457200" eaLnBrk="0" fontAlgn="base" hangingPunct="0">
              <a:spcBef>
                <a:spcPct val="0"/>
              </a:spcBef>
              <a:spcAft>
                <a:spcPct val="0"/>
              </a:spcAft>
              <a:defRPr sz="2400">
                <a:solidFill>
                  <a:schemeClr val="tx1"/>
                </a:solidFill>
                <a:latin typeface="Times" panose="02020603050405020304" pitchFamily="18" charset="0"/>
              </a:defRPr>
            </a:lvl8pPr>
            <a:lvl9pPr marL="5156200" indent="-4572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spcBef>
                <a:spcPct val="20000"/>
              </a:spcBef>
              <a:spcAft>
                <a:spcPct val="25000"/>
              </a:spcAft>
            </a:pPr>
            <a:r>
              <a:rPr lang="en-US" altLang="en-US" b="1">
                <a:solidFill>
                  <a:srgbClr val="BF0000"/>
                </a:solidFill>
                <a:latin typeface="Arial" panose="020B0604020202020204" pitchFamily="34" charset="0"/>
              </a:rPr>
              <a:t>The Latency Stage</a:t>
            </a:r>
            <a:endParaRPr lang="en-US" altLang="en-US" sz="1800" b="1">
              <a:latin typeface="Arial" panose="020B0604020202020204" pitchFamily="34" charset="0"/>
            </a:endParaRPr>
          </a:p>
          <a:p>
            <a:pPr eaLnBrk="1" hangingPunct="1">
              <a:lnSpc>
                <a:spcPct val="100000"/>
              </a:lnSpc>
              <a:spcBef>
                <a:spcPct val="20000"/>
              </a:spcBef>
              <a:spcAft>
                <a:spcPct val="25000"/>
              </a:spcAft>
              <a:buFontTx/>
              <a:buChar char="•"/>
            </a:pPr>
            <a:r>
              <a:rPr lang="en-US" altLang="en-US" sz="1800">
                <a:latin typeface="Arial" panose="020B0604020202020204" pitchFamily="34" charset="0"/>
              </a:rPr>
              <a:t>By age 5 or 6, children have been in conflict with parents for many years, and so retreat from the conflict.</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Impulses remain hidden, or </a:t>
            </a:r>
            <a:r>
              <a:rPr lang="en-US" altLang="en-US" sz="1800" i="1">
                <a:latin typeface="Arial" panose="020B0604020202020204" pitchFamily="34" charset="0"/>
              </a:rPr>
              <a:t>“latent.”</a:t>
            </a:r>
          </a:p>
        </p:txBody>
      </p:sp>
      <p:sp>
        <p:nvSpPr>
          <p:cNvPr id="986116" name="Text Box 1028"/>
          <p:cNvSpPr txBox="1">
            <a:spLocks noChangeArrowheads="1"/>
          </p:cNvSpPr>
          <p:nvPr/>
        </p:nvSpPr>
        <p:spPr bwMode="auto">
          <a:xfrm>
            <a:off x="6248400" y="762000"/>
            <a:ext cx="4038600" cy="2667000"/>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31775" indent="-231775" eaLnBrk="0" hangingPunct="0">
              <a:spcBef>
                <a:spcPct val="0"/>
              </a:spcBef>
              <a:defRPr sz="2400">
                <a:solidFill>
                  <a:schemeClr val="tx1"/>
                </a:solidFill>
                <a:latin typeface="Times" panose="02020603050405020304" pitchFamily="18" charset="0"/>
              </a:defRPr>
            </a:lvl1pPr>
            <a:lvl2pPr marL="2984500" indent="-457200" eaLnBrk="0" hangingPunct="0">
              <a:spcBef>
                <a:spcPct val="0"/>
              </a:spcBef>
              <a:defRPr sz="2400">
                <a:solidFill>
                  <a:schemeClr val="tx1"/>
                </a:solidFill>
                <a:latin typeface="Times" panose="02020603050405020304" pitchFamily="18" charset="0"/>
              </a:defRPr>
            </a:lvl2pPr>
            <a:lvl3pPr marL="3098800" indent="-457200" eaLnBrk="0" hangingPunct="0">
              <a:spcBef>
                <a:spcPct val="0"/>
              </a:spcBef>
              <a:defRPr sz="2400">
                <a:solidFill>
                  <a:schemeClr val="tx1"/>
                </a:solidFill>
                <a:latin typeface="Times" panose="02020603050405020304" pitchFamily="18" charset="0"/>
              </a:defRPr>
            </a:lvl3pPr>
            <a:lvl4pPr marL="3213100" indent="-457200" eaLnBrk="0" hangingPunct="0">
              <a:spcBef>
                <a:spcPct val="0"/>
              </a:spcBef>
              <a:defRPr sz="2400">
                <a:solidFill>
                  <a:schemeClr val="tx1"/>
                </a:solidFill>
                <a:latin typeface="Times" panose="02020603050405020304" pitchFamily="18" charset="0"/>
              </a:defRPr>
            </a:lvl4pPr>
            <a:lvl5pPr marL="3327400" indent="-457200" eaLnBrk="0" hangingPunct="0">
              <a:spcBef>
                <a:spcPct val="0"/>
              </a:spcBef>
              <a:defRPr sz="2400">
                <a:solidFill>
                  <a:schemeClr val="tx1"/>
                </a:solidFill>
                <a:latin typeface="Times" panose="02020603050405020304" pitchFamily="18" charset="0"/>
              </a:defRPr>
            </a:lvl5pPr>
            <a:lvl6pPr marL="3784600" indent="-457200" eaLnBrk="0" fontAlgn="base" hangingPunct="0">
              <a:spcBef>
                <a:spcPct val="0"/>
              </a:spcBef>
              <a:spcAft>
                <a:spcPct val="0"/>
              </a:spcAft>
              <a:defRPr sz="2400">
                <a:solidFill>
                  <a:schemeClr val="tx1"/>
                </a:solidFill>
                <a:latin typeface="Times" panose="02020603050405020304" pitchFamily="18" charset="0"/>
              </a:defRPr>
            </a:lvl6pPr>
            <a:lvl7pPr marL="4241800" indent="-457200" eaLnBrk="0" fontAlgn="base" hangingPunct="0">
              <a:spcBef>
                <a:spcPct val="0"/>
              </a:spcBef>
              <a:spcAft>
                <a:spcPct val="0"/>
              </a:spcAft>
              <a:defRPr sz="2400">
                <a:solidFill>
                  <a:schemeClr val="tx1"/>
                </a:solidFill>
                <a:latin typeface="Times" panose="02020603050405020304" pitchFamily="18" charset="0"/>
              </a:defRPr>
            </a:lvl7pPr>
            <a:lvl8pPr marL="4699000" indent="-457200" eaLnBrk="0" fontAlgn="base" hangingPunct="0">
              <a:spcBef>
                <a:spcPct val="0"/>
              </a:spcBef>
              <a:spcAft>
                <a:spcPct val="0"/>
              </a:spcAft>
              <a:defRPr sz="2400">
                <a:solidFill>
                  <a:schemeClr val="tx1"/>
                </a:solidFill>
                <a:latin typeface="Times" panose="02020603050405020304" pitchFamily="18" charset="0"/>
              </a:defRPr>
            </a:lvl8pPr>
            <a:lvl9pPr marL="5156200" indent="-4572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spcBef>
                <a:spcPct val="20000"/>
              </a:spcBef>
              <a:spcAft>
                <a:spcPct val="25000"/>
              </a:spcAft>
            </a:pPr>
            <a:r>
              <a:rPr lang="en-US" altLang="en-US" b="1">
                <a:solidFill>
                  <a:srgbClr val="BF0000"/>
                </a:solidFill>
                <a:latin typeface="Arial" panose="020B0604020202020204" pitchFamily="34" charset="0"/>
              </a:rPr>
              <a:t>The Phallic Stage</a:t>
            </a:r>
            <a:endParaRPr lang="en-US" altLang="en-US" sz="1800" b="1">
              <a:latin typeface="Arial" panose="020B0604020202020204" pitchFamily="34" charset="0"/>
            </a:endParaRPr>
          </a:p>
          <a:p>
            <a:pPr eaLnBrk="1" hangingPunct="1">
              <a:lnSpc>
                <a:spcPct val="100000"/>
              </a:lnSpc>
              <a:spcBef>
                <a:spcPct val="20000"/>
              </a:spcBef>
              <a:spcAft>
                <a:spcPct val="25000"/>
              </a:spcAft>
              <a:buFontTx/>
              <a:buChar char="•"/>
            </a:pPr>
            <a:r>
              <a:rPr lang="en-US" altLang="en-US" sz="1800">
                <a:latin typeface="Arial" panose="020B0604020202020204" pitchFamily="34" charset="0"/>
              </a:rPr>
              <a:t>Begins at age three, when children discover the physical differences of the two sexes and become focused on their own bodies.</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Fixation at this stage can result in disorders such as depression and anxiety.</a:t>
            </a:r>
          </a:p>
        </p:txBody>
      </p:sp>
      <p:sp>
        <p:nvSpPr>
          <p:cNvPr id="986117" name="Text Box 1029"/>
          <p:cNvSpPr txBox="1">
            <a:spLocks noChangeArrowheads="1"/>
          </p:cNvSpPr>
          <p:nvPr/>
        </p:nvSpPr>
        <p:spPr bwMode="auto">
          <a:xfrm>
            <a:off x="6248400" y="3581400"/>
            <a:ext cx="4038600" cy="23622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spcBef>
                <a:spcPct val="20000"/>
              </a:spcBef>
              <a:spcAft>
                <a:spcPct val="25000"/>
              </a:spcAft>
            </a:pPr>
            <a:r>
              <a:rPr lang="en-US" altLang="en-US" b="1">
                <a:solidFill>
                  <a:srgbClr val="BF0000"/>
                </a:solidFill>
                <a:latin typeface="Arial" panose="020B0604020202020204" pitchFamily="34" charset="0"/>
              </a:rPr>
              <a:t>The Genital Stage</a:t>
            </a:r>
            <a:endParaRPr lang="en-US" altLang="en-US" sz="1800" b="1">
              <a:latin typeface="Arial" panose="020B0604020202020204" pitchFamily="34" charset="0"/>
            </a:endParaRPr>
          </a:p>
          <a:p>
            <a:pPr eaLnBrk="1" hangingPunct="1">
              <a:lnSpc>
                <a:spcPct val="100000"/>
              </a:lnSpc>
              <a:spcBef>
                <a:spcPct val="20000"/>
              </a:spcBef>
              <a:spcAft>
                <a:spcPct val="25000"/>
              </a:spcAft>
              <a:buFontTx/>
              <a:buChar char="•"/>
            </a:pPr>
            <a:r>
              <a:rPr lang="en-US" altLang="en-US" sz="1800">
                <a:latin typeface="Arial" panose="020B0604020202020204" pitchFamily="34" charset="0"/>
              </a:rPr>
              <a:t>People enter this final stage at puberty.</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Teens do not encounter any new psychological conflicts, but earlier conflicts resurface.</a:t>
            </a:r>
          </a:p>
        </p:txBody>
      </p:sp>
      <p:sp>
        <p:nvSpPr>
          <p:cNvPr id="986118" name="Rectangle 1030"/>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endParaRPr lang="en-US" altLang="en-US">
              <a:solidFill>
                <a:srgbClr val="FFCC00"/>
              </a:solidFill>
            </a:endParaRPr>
          </a:p>
        </p:txBody>
      </p:sp>
      <p:sp>
        <p:nvSpPr>
          <p:cNvPr id="986119" name="AutoShape 1031"/>
          <p:cNvSpPr>
            <a:spLocks noChangeArrowheads="1"/>
          </p:cNvSpPr>
          <p:nvPr/>
        </p:nvSpPr>
        <p:spPr bwMode="auto">
          <a:xfrm flipH="1" flipV="1">
            <a:off x="5791200" y="34909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86120" name="AutoShape 1032"/>
          <p:cNvSpPr>
            <a:spLocks noChangeArrowheads="1"/>
          </p:cNvSpPr>
          <p:nvPr/>
        </p:nvSpPr>
        <p:spPr bwMode="auto">
          <a:xfrm flipH="1" flipV="1">
            <a:off x="9982200" y="32004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86121" name="AutoShape 1033"/>
          <p:cNvSpPr>
            <a:spLocks noChangeArrowheads="1"/>
          </p:cNvSpPr>
          <p:nvPr/>
        </p:nvSpPr>
        <p:spPr bwMode="auto">
          <a:xfrm flipH="1" flipV="1">
            <a:off x="5715000" y="5715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28932801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86119"/>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2" fill="hold" grpId="0" nodeType="afterEffect">
                                  <p:stCondLst>
                                    <p:cond delay="0"/>
                                  </p:stCondLst>
                                  <p:childTnLst>
                                    <p:set>
                                      <p:cBhvr>
                                        <p:cTn id="9" dur="1" fill="hold">
                                          <p:stCondLst>
                                            <p:cond delay="0"/>
                                          </p:stCondLst>
                                        </p:cTn>
                                        <p:tgtEl>
                                          <p:spTgt spid="986116"/>
                                        </p:tgtEl>
                                        <p:attrNameLst>
                                          <p:attrName>style.visibility</p:attrName>
                                        </p:attrNameLst>
                                      </p:cBhvr>
                                      <p:to>
                                        <p:strVal val="visible"/>
                                      </p:to>
                                    </p:set>
                                    <p:animEffect transition="in" filter="wipe(right)">
                                      <p:cBhvr>
                                        <p:cTn id="10" dur="500"/>
                                        <p:tgtEl>
                                          <p:spTgt spid="986116"/>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86120"/>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986120"/>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8" fill="hold" grpId="0" nodeType="afterEffect">
                                  <p:stCondLst>
                                    <p:cond delay="0"/>
                                  </p:stCondLst>
                                  <p:childTnLst>
                                    <p:set>
                                      <p:cBhvr>
                                        <p:cTn id="20" dur="1" fill="hold">
                                          <p:stCondLst>
                                            <p:cond delay="0"/>
                                          </p:stCondLst>
                                        </p:cTn>
                                        <p:tgtEl>
                                          <p:spTgt spid="986115"/>
                                        </p:tgtEl>
                                        <p:attrNameLst>
                                          <p:attrName>style.visibility</p:attrName>
                                        </p:attrNameLst>
                                      </p:cBhvr>
                                      <p:to>
                                        <p:strVal val="visible"/>
                                      </p:to>
                                    </p:set>
                                    <p:animEffect transition="in" filter="wipe(left)">
                                      <p:cBhvr>
                                        <p:cTn id="21" dur="500"/>
                                        <p:tgtEl>
                                          <p:spTgt spid="986115"/>
                                        </p:tgtEl>
                                      </p:cBhvr>
                                    </p:animEffect>
                                  </p:childTnLst>
                                </p:cTn>
                              </p:par>
                            </p:childTnLst>
                          </p:cTn>
                        </p:par>
                        <p:par>
                          <p:cTn id="22" fill="hold" nodeType="afterGroup">
                            <p:stCondLst>
                              <p:cond delay="500"/>
                            </p:stCondLst>
                            <p:childTnLst>
                              <p:par>
                                <p:cTn id="23" presetID="1" presetClass="entr" presetSubtype="0" fill="hold" grpId="0" nodeType="afterEffect">
                                  <p:stCondLst>
                                    <p:cond delay="0"/>
                                  </p:stCondLst>
                                  <p:childTnLst>
                                    <p:set>
                                      <p:cBhvr>
                                        <p:cTn id="24" dur="1" fill="hold">
                                          <p:stCondLst>
                                            <p:cond delay="0"/>
                                          </p:stCondLst>
                                        </p:cTn>
                                        <p:tgtEl>
                                          <p:spTgt spid="986121"/>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986121"/>
                                        </p:tgtEl>
                                        <p:attrNameLst>
                                          <p:attrName>style.visibility</p:attrName>
                                        </p:attrNameLst>
                                      </p:cBhvr>
                                      <p:to>
                                        <p:strVal val="hidden"/>
                                      </p:to>
                                    </p:set>
                                  </p:childTnLst>
                                </p:cTn>
                              </p:par>
                            </p:childTnLst>
                          </p:cTn>
                        </p:par>
                        <p:par>
                          <p:cTn id="29" fill="hold" nodeType="afterGroup">
                            <p:stCondLst>
                              <p:cond delay="0"/>
                            </p:stCondLst>
                            <p:childTnLst>
                              <p:par>
                                <p:cTn id="30" presetID="22" presetClass="entr" presetSubtype="2" fill="hold" grpId="0" nodeType="afterEffect">
                                  <p:stCondLst>
                                    <p:cond delay="0"/>
                                  </p:stCondLst>
                                  <p:childTnLst>
                                    <p:set>
                                      <p:cBhvr>
                                        <p:cTn id="31" dur="1" fill="hold">
                                          <p:stCondLst>
                                            <p:cond delay="0"/>
                                          </p:stCondLst>
                                        </p:cTn>
                                        <p:tgtEl>
                                          <p:spTgt spid="986117"/>
                                        </p:tgtEl>
                                        <p:attrNameLst>
                                          <p:attrName>style.visibility</p:attrName>
                                        </p:attrNameLst>
                                      </p:cBhvr>
                                      <p:to>
                                        <p:strVal val="visible"/>
                                      </p:to>
                                    </p:set>
                                    <p:animEffect transition="in" filter="wipe(right)">
                                      <p:cBhvr>
                                        <p:cTn id="32" dur="500"/>
                                        <p:tgtEl>
                                          <p:spTgt spid="986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6115" grpId="0" animBg="1"/>
      <p:bldP spid="986116" grpId="0" animBg="1"/>
      <p:bldP spid="986117" grpId="0" animBg="1"/>
      <p:bldP spid="986119" grpId="0" animBg="1"/>
      <p:bldP spid="986120" grpId="0" animBg="1"/>
      <p:bldP spid="986120" grpId="1" animBg="1"/>
      <p:bldP spid="986121" grpId="0" animBg="1"/>
      <p:bldP spid="986121" grpId="1" animBg="1"/>
    </p:bld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31170" name="Text Box 2"/>
          <p:cNvSpPr txBox="1">
            <a:spLocks noChangeArrowheads="1"/>
          </p:cNvSpPr>
          <p:nvPr/>
        </p:nvSpPr>
        <p:spPr bwMode="auto">
          <a:xfrm>
            <a:off x="1981200" y="1600200"/>
            <a:ext cx="8229600" cy="44958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14300"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20000"/>
              </a:lnSpc>
              <a:spcBef>
                <a:spcPct val="20000"/>
              </a:spcBef>
            </a:pPr>
            <a:r>
              <a:rPr lang="en-US" altLang="en-US">
                <a:latin typeface="Arial" panose="020B0604020202020204" pitchFamily="34" charset="0"/>
              </a:rPr>
              <a:t>Everybody loves to laugh, but what does your humor style say about your personality? A person who uses put-down humor may do so as an acceptable way to channel aggression, while a person who always uses self-deprecating humor may do so as a result of their self-loathing. People who tell jokes to relieve a tense situation are often warm and good-natured. The ability to laugh in the face of danger can suggest a healthy psyche. What we find funny may also be tied to other aspects of our personalities. </a:t>
            </a:r>
          </a:p>
        </p:txBody>
      </p:sp>
      <p:sp>
        <p:nvSpPr>
          <p:cNvPr id="1031171" name="Rectangle 3"/>
          <p:cNvSpPr>
            <a:spLocks noChangeArrowheads="1"/>
          </p:cNvSpPr>
          <p:nvPr/>
        </p:nvSpPr>
        <p:spPr bwMode="auto">
          <a:xfrm>
            <a:off x="1905000" y="609600"/>
            <a:ext cx="81534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Case Study: You Are What Makes You Laugh</a:t>
            </a:r>
            <a:endParaRPr lang="en-US" altLang="en-US">
              <a:solidFill>
                <a:srgbClr val="FFCC00"/>
              </a:solidFill>
            </a:endParaRPr>
          </a:p>
        </p:txBody>
      </p:sp>
    </p:spTree>
    <p:extLst>
      <p:ext uri="{BB962C8B-B14F-4D97-AF65-F5344CB8AC3E}">
        <p14:creationId xmlns:p14="http://schemas.microsoft.com/office/powerpoint/2010/main" val="26608185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20579" name="Rectangle 3"/>
          <p:cNvSpPr>
            <a:spLocks noChangeArrowheads="1"/>
          </p:cNvSpPr>
          <p:nvPr/>
        </p:nvSpPr>
        <p:spPr bwMode="auto">
          <a:xfrm>
            <a:off x="1981200" y="3733800"/>
            <a:ext cx="8229600" cy="16002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oral—first year of life; anal—between one and a half to two and a half years; phallic—three; latency—five or six; genital—puberty</a:t>
            </a:r>
          </a:p>
        </p:txBody>
      </p:sp>
      <p:sp>
        <p:nvSpPr>
          <p:cNvPr id="920580" name="Rectangle 4"/>
          <p:cNvSpPr>
            <a:spLocks noChangeArrowheads="1"/>
          </p:cNvSpPr>
          <p:nvPr/>
        </p:nvSpPr>
        <p:spPr bwMode="auto">
          <a:xfrm>
            <a:off x="1981200" y="14478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Sequence</a:t>
            </a:r>
          </a:p>
          <a:p>
            <a:pPr>
              <a:lnSpc>
                <a:spcPct val="100000"/>
              </a:lnSpc>
              <a:spcBef>
                <a:spcPct val="0"/>
              </a:spcBef>
              <a:spcAft>
                <a:spcPct val="30000"/>
              </a:spcAft>
            </a:pPr>
            <a:r>
              <a:rPr lang="en-US" altLang="en-US"/>
              <a:t>At what age do each of the stages of development occur?</a:t>
            </a:r>
          </a:p>
        </p:txBody>
      </p:sp>
      <p:sp>
        <p:nvSpPr>
          <p:cNvPr id="920581"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920582" name="AutoShape 6"/>
          <p:cNvSpPr>
            <a:spLocks noChangeArrowheads="1"/>
          </p:cNvSpPr>
          <p:nvPr/>
        </p:nvSpPr>
        <p:spPr bwMode="auto">
          <a:xfrm flipH="1" flipV="1">
            <a:off x="9982200" y="34909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11429316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20582"/>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20579"/>
                                        </p:tgtEl>
                                        <p:attrNameLst>
                                          <p:attrName>style.visibility</p:attrName>
                                        </p:attrNameLst>
                                      </p:cBhvr>
                                      <p:to>
                                        <p:strVal val="visible"/>
                                      </p:to>
                                    </p:set>
                                    <p:animEffect transition="in" filter="wipe(up)">
                                      <p:cBhvr>
                                        <p:cTn id="10" dur="500"/>
                                        <p:tgtEl>
                                          <p:spTgt spid="9205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0579" grpId="0" animBg="1"/>
      <p:bldP spid="92058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8162" name="Rectangle 1026"/>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88163" name="Rectangle 1027"/>
          <p:cNvSpPr>
            <a:spLocks noChangeArrowheads="1"/>
          </p:cNvSpPr>
          <p:nvPr/>
        </p:nvSpPr>
        <p:spPr bwMode="auto">
          <a:xfrm>
            <a:off x="1981200" y="1143000"/>
            <a:ext cx="8229600" cy="49530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5800" indent="-228600"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buFontTx/>
              <a:buChar char="•"/>
            </a:pPr>
            <a:r>
              <a:rPr lang="en-US" altLang="en-US" sz="2000"/>
              <a:t>Carl Jung</a:t>
            </a:r>
          </a:p>
          <a:p>
            <a:pPr lvl="1" algn="l">
              <a:lnSpc>
                <a:spcPct val="100000"/>
              </a:lnSpc>
              <a:spcBef>
                <a:spcPct val="0"/>
              </a:spcBef>
              <a:spcAft>
                <a:spcPct val="30000"/>
              </a:spcAft>
              <a:buFontTx/>
              <a:buChar char="–"/>
            </a:pPr>
            <a:r>
              <a:rPr lang="en-US" altLang="en-US" sz="1800"/>
              <a:t>Jung was a colleague of Freud, but fell into disfavor when he developed his own psychoanalytic theory, known as </a:t>
            </a:r>
            <a:r>
              <a:rPr lang="en-US" altLang="en-US" sz="1800" i="1"/>
              <a:t>analytic psychology.</a:t>
            </a:r>
          </a:p>
          <a:p>
            <a:pPr lvl="1" algn="l">
              <a:lnSpc>
                <a:spcPct val="100000"/>
              </a:lnSpc>
              <a:spcBef>
                <a:spcPct val="0"/>
              </a:spcBef>
              <a:spcAft>
                <a:spcPct val="30000"/>
              </a:spcAft>
              <a:buFontTx/>
              <a:buChar char="–"/>
            </a:pPr>
            <a:r>
              <a:rPr lang="en-US" altLang="en-US" sz="1800"/>
              <a:t>Analytic psychology places a greater emphasis on the influences of shared symbols and religion on human behavior.</a:t>
            </a:r>
          </a:p>
          <a:p>
            <a:pPr lvl="1" algn="l">
              <a:lnSpc>
                <a:spcPct val="100000"/>
              </a:lnSpc>
              <a:spcBef>
                <a:spcPct val="0"/>
              </a:spcBef>
              <a:spcAft>
                <a:spcPct val="30000"/>
              </a:spcAft>
              <a:buFontTx/>
              <a:buChar char="–"/>
            </a:pPr>
            <a:r>
              <a:rPr lang="en-US" altLang="en-US" sz="1800"/>
              <a:t>He argued that people inherit a </a:t>
            </a:r>
            <a:r>
              <a:rPr lang="en-US" altLang="en-US" sz="1800" b="1"/>
              <a:t>collective unconscious:</a:t>
            </a:r>
            <a:r>
              <a:rPr lang="en-US" altLang="en-US" sz="1800"/>
              <a:t> a store of human concepts shared by all people across all cultures.</a:t>
            </a:r>
          </a:p>
          <a:p>
            <a:pPr lvl="1" algn="l">
              <a:lnSpc>
                <a:spcPct val="100000"/>
              </a:lnSpc>
              <a:spcBef>
                <a:spcPct val="0"/>
              </a:spcBef>
              <a:spcAft>
                <a:spcPct val="30000"/>
              </a:spcAft>
              <a:buFontTx/>
              <a:buChar char="–"/>
            </a:pPr>
            <a:r>
              <a:rPr lang="en-US" altLang="en-US" sz="1800"/>
              <a:t>The components of the collective unconscious are primitive concepts called </a:t>
            </a:r>
            <a:r>
              <a:rPr lang="en-US" altLang="en-US" sz="1800" b="1"/>
              <a:t>archetypes:</a:t>
            </a:r>
            <a:r>
              <a:rPr lang="en-US" altLang="en-US" sz="1800"/>
              <a:t> ideas and images of the accumulated experience of all human beings.</a:t>
            </a:r>
          </a:p>
          <a:p>
            <a:pPr lvl="1" algn="l">
              <a:lnSpc>
                <a:spcPct val="100000"/>
              </a:lnSpc>
              <a:spcBef>
                <a:spcPct val="0"/>
              </a:spcBef>
              <a:spcAft>
                <a:spcPct val="30000"/>
              </a:spcAft>
              <a:buFontTx/>
              <a:buChar char="–"/>
            </a:pPr>
            <a:r>
              <a:rPr lang="en-US" altLang="en-US" sz="1800"/>
              <a:t>Although these images remain unconscious, they appear in dreams.</a:t>
            </a:r>
          </a:p>
          <a:p>
            <a:pPr lvl="1" algn="l">
              <a:lnSpc>
                <a:spcPct val="100000"/>
              </a:lnSpc>
              <a:spcBef>
                <a:spcPct val="0"/>
              </a:spcBef>
              <a:spcAft>
                <a:spcPct val="30000"/>
              </a:spcAft>
              <a:buFontTx/>
              <a:buChar char="–"/>
            </a:pPr>
            <a:r>
              <a:rPr lang="en-US" altLang="en-US" sz="1800"/>
              <a:t>Jung believed that consciousness was characterized by four functions: thinking, feeling, intuition, and sensation.</a:t>
            </a:r>
          </a:p>
          <a:p>
            <a:pPr lvl="1" algn="l">
              <a:lnSpc>
                <a:spcPct val="100000"/>
              </a:lnSpc>
              <a:spcBef>
                <a:spcPct val="0"/>
              </a:spcBef>
              <a:spcAft>
                <a:spcPct val="30000"/>
              </a:spcAft>
              <a:buFontTx/>
              <a:buChar char="–"/>
            </a:pPr>
            <a:r>
              <a:rPr lang="en-US" altLang="en-US" sz="1800" i="1"/>
              <a:t>Individuation:</a:t>
            </a:r>
            <a:r>
              <a:rPr lang="en-US" altLang="en-US" sz="1800"/>
              <a:t> creating a healthy personality by integrating conscious and unconscious elements</a:t>
            </a:r>
          </a:p>
        </p:txBody>
      </p:sp>
      <p:sp>
        <p:nvSpPr>
          <p:cNvPr id="988164" name="Rectangle 1028"/>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Other Important Theorists</a:t>
            </a:r>
            <a:endParaRPr lang="en-US" altLang="en-US">
              <a:solidFill>
                <a:srgbClr val="FFCC00"/>
              </a:solidFill>
            </a:endParaRPr>
          </a:p>
        </p:txBody>
      </p:sp>
    </p:spTree>
    <p:custDataLst>
      <p:tags r:id="rId1"/>
    </p:custDataLst>
    <p:extLst>
      <p:ext uri="{BB962C8B-B14F-4D97-AF65-F5344CB8AC3E}">
        <p14:creationId xmlns:p14="http://schemas.microsoft.com/office/powerpoint/2010/main" val="1539896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88163"/>
                                        </p:tgtEl>
                                        <p:attrNameLst>
                                          <p:attrName>style.visibility</p:attrName>
                                        </p:attrNameLst>
                                      </p:cBhvr>
                                      <p:to>
                                        <p:strVal val="visible"/>
                                      </p:to>
                                    </p:set>
                                    <p:animEffect transition="in" filter="wipe(up)">
                                      <p:cBhvr>
                                        <p:cTn id="7" dur="1000"/>
                                        <p:tgtEl>
                                          <p:spTgt spid="9881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816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629" name="Picture 5" descr="psych_400">
            <a:hlinkClick r:id="rId2" action="ppaction://hlinkfile"/>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33575" y="1260476"/>
            <a:ext cx="8305800" cy="4225925"/>
          </a:xfrm>
          <a:prstGeom prst="rect">
            <a:avLst/>
          </a:prstGeom>
          <a:noFill/>
          <a:extLst>
            <a:ext uri="{909E8E84-426E-40DD-AFC4-6F175D3DCCD1}">
              <a14:hiddenFill xmlns:a14="http://schemas.microsoft.com/office/drawing/2010/main">
                <a:solidFill>
                  <a:srgbClr val="FFFFFF"/>
                </a:solidFill>
              </a14:hiddenFill>
            </a:ext>
          </a:extLst>
        </p:spPr>
      </p:pic>
      <p:sp>
        <p:nvSpPr>
          <p:cNvPr id="922630" name="Text Box 6"/>
          <p:cNvSpPr txBox="1">
            <a:spLocks noChangeArrowheads="1"/>
          </p:cNvSpPr>
          <p:nvPr/>
        </p:nvSpPr>
        <p:spPr bwMode="auto">
          <a:xfrm>
            <a:off x="1752600" y="609601"/>
            <a:ext cx="6096000" cy="461665"/>
          </a:xfrm>
          <a:prstGeom prst="rect">
            <a:avLst/>
          </a:prstGeom>
          <a:noFill/>
          <a:ln>
            <a:noFill/>
          </a:ln>
          <a:effectLst/>
          <a:extLst>
            <a:ext uri="{909E8E84-426E-40DD-AFC4-6F175D3DCCD1}">
              <a14:hiddenFill xmlns:a14="http://schemas.microsoft.com/office/drawing/2010/main">
                <a:solidFill>
                  <a:srgbClr val="580058"/>
                </a:solidFill>
              </a14:hiddenFill>
            </a:ext>
            <a:ext uri="{91240B29-F687-4F45-9708-019B960494DF}">
              <a14:hiddenLine xmlns:a14="http://schemas.microsoft.com/office/drawing/2010/main" w="9525" algn="ctr">
                <a:solidFill>
                  <a:srgbClr val="FFFF99"/>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lvl1pPr marL="233363" indent="-233363" eaLnBrk="0" hangingPunct="0">
              <a:spcBef>
                <a:spcPct val="0"/>
              </a:spcBef>
              <a:defRPr sz="2400">
                <a:solidFill>
                  <a:schemeClr val="tx1"/>
                </a:solidFill>
                <a:latin typeface="Times" panose="02020603050405020304" pitchFamily="18" charset="0"/>
              </a:defRPr>
            </a:lvl1pPr>
            <a:lvl2pPr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50000"/>
              </a:spcBef>
            </a:pPr>
            <a:r>
              <a:rPr lang="en-US" altLang="en-US">
                <a:latin typeface="Arial" panose="020B0604020202020204" pitchFamily="34" charset="0"/>
              </a:rPr>
              <a:t>Click on the image to play the Interactive.</a:t>
            </a:r>
          </a:p>
        </p:txBody>
      </p:sp>
    </p:spTree>
    <p:extLst>
      <p:ext uri="{BB962C8B-B14F-4D97-AF65-F5344CB8AC3E}">
        <p14:creationId xmlns:p14="http://schemas.microsoft.com/office/powerpoint/2010/main" val="17369306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42"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1034243" name="Rectangle 3"/>
          <p:cNvSpPr>
            <a:spLocks noChangeArrowheads="1"/>
          </p:cNvSpPr>
          <p:nvPr/>
        </p:nvSpPr>
        <p:spPr bwMode="auto">
          <a:xfrm>
            <a:off x="1981200" y="3733800"/>
            <a:ext cx="8229600" cy="12192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that all humans have an inherited store of concepts shared by all people across all cultures</a:t>
            </a:r>
          </a:p>
        </p:txBody>
      </p:sp>
      <p:sp>
        <p:nvSpPr>
          <p:cNvPr id="1034244" name="Rectangle 4"/>
          <p:cNvSpPr>
            <a:spLocks noChangeArrowheads="1"/>
          </p:cNvSpPr>
          <p:nvPr/>
        </p:nvSpPr>
        <p:spPr bwMode="auto">
          <a:xfrm>
            <a:off x="1981200" y="14478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Find the Main Idea</a:t>
            </a:r>
          </a:p>
          <a:p>
            <a:pPr>
              <a:lnSpc>
                <a:spcPct val="100000"/>
              </a:lnSpc>
              <a:spcBef>
                <a:spcPct val="0"/>
              </a:spcBef>
              <a:spcAft>
                <a:spcPct val="30000"/>
              </a:spcAft>
            </a:pPr>
            <a:r>
              <a:rPr lang="en-US" altLang="en-US"/>
              <a:t>What is Jung's theory of the collective unconscious?</a:t>
            </a:r>
          </a:p>
        </p:txBody>
      </p:sp>
      <p:sp>
        <p:nvSpPr>
          <p:cNvPr id="1034245"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1034246" name="AutoShape 6"/>
          <p:cNvSpPr>
            <a:spLocks noChangeArrowheads="1"/>
          </p:cNvSpPr>
          <p:nvPr/>
        </p:nvSpPr>
        <p:spPr bwMode="auto">
          <a:xfrm flipH="1" flipV="1">
            <a:off x="9982200" y="34909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12593265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34246"/>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1034243"/>
                                        </p:tgtEl>
                                        <p:attrNameLst>
                                          <p:attrName>style.visibility</p:attrName>
                                        </p:attrNameLst>
                                      </p:cBhvr>
                                      <p:to>
                                        <p:strVal val="visible"/>
                                      </p:to>
                                    </p:set>
                                    <p:animEffect transition="in" filter="wipe(up)">
                                      <p:cBhvr>
                                        <p:cTn id="10" dur="500"/>
                                        <p:tgtEl>
                                          <p:spTgt spid="1034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43" grpId="0" animBg="1"/>
      <p:bldP spid="1034246" grpId="0" animBg="1"/>
    </p:bldLst>
  </p:timing>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90210" name="Text Box 2"/>
          <p:cNvSpPr txBox="1">
            <a:spLocks noChangeArrowheads="1"/>
          </p:cNvSpPr>
          <p:nvPr/>
        </p:nvSpPr>
        <p:spPr bwMode="auto">
          <a:xfrm>
            <a:off x="1981200" y="533400"/>
            <a:ext cx="8229600" cy="18288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171450" indent="-171450" eaLnBrk="0" hangingPunct="0">
              <a:spcBef>
                <a:spcPct val="0"/>
              </a:spcBef>
              <a:defRPr sz="2400">
                <a:solidFill>
                  <a:schemeClr val="tx1"/>
                </a:solidFill>
                <a:latin typeface="Times" panose="02020603050405020304" pitchFamily="18" charset="0"/>
              </a:defRPr>
            </a:lvl1pPr>
            <a:lvl2pPr marL="682625" indent="-225425"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a:lnSpc>
                <a:spcPct val="100000"/>
              </a:lnSpc>
              <a:spcBef>
                <a:spcPct val="20000"/>
              </a:spcBef>
              <a:spcAft>
                <a:spcPct val="25000"/>
              </a:spcAft>
            </a:pPr>
            <a:r>
              <a:rPr lang="en-US" altLang="en-US" sz="2000">
                <a:latin typeface="Arial" panose="020B0604020202020204" pitchFamily="34" charset="0"/>
                <a:cs typeface="Arial" panose="020B0604020202020204" pitchFamily="34" charset="0"/>
              </a:rPr>
              <a:t>Alfred Adler</a:t>
            </a:r>
          </a:p>
          <a:p>
            <a:pPr lvl="1">
              <a:lnSpc>
                <a:spcPct val="100000"/>
              </a:lnSpc>
              <a:spcBef>
                <a:spcPct val="20000"/>
              </a:spcBef>
              <a:spcAft>
                <a:spcPct val="25000"/>
              </a:spcAft>
              <a:buFontTx/>
              <a:buChar char="•"/>
            </a:pPr>
            <a:r>
              <a:rPr lang="en-US" altLang="en-US" sz="2000">
                <a:latin typeface="Arial" panose="020B0604020202020204" pitchFamily="34" charset="0"/>
                <a:cs typeface="Arial" panose="020B0604020202020204" pitchFamily="34" charset="0"/>
              </a:rPr>
              <a:t>Believed people are motivated by a need to overcome feelings of inferiority that he called </a:t>
            </a:r>
            <a:r>
              <a:rPr lang="en-US" altLang="en-US" sz="2000" b="1">
                <a:latin typeface="Arial" panose="020B0604020202020204" pitchFamily="34" charset="0"/>
                <a:cs typeface="Arial" panose="020B0604020202020204" pitchFamily="34" charset="0"/>
              </a:rPr>
              <a:t>inferiority complex</a:t>
            </a:r>
            <a:endParaRPr lang="en-US" altLang="en-US" sz="2000">
              <a:latin typeface="Arial" panose="020B0604020202020204" pitchFamily="34" charset="0"/>
              <a:cs typeface="Arial" panose="020B0604020202020204" pitchFamily="34" charset="0"/>
            </a:endParaRPr>
          </a:p>
          <a:p>
            <a:pPr lvl="1">
              <a:lnSpc>
                <a:spcPct val="100000"/>
              </a:lnSpc>
              <a:spcBef>
                <a:spcPct val="20000"/>
              </a:spcBef>
              <a:spcAft>
                <a:spcPct val="25000"/>
              </a:spcAft>
              <a:buFontTx/>
              <a:buChar char="•"/>
            </a:pPr>
            <a:r>
              <a:rPr lang="en-US" altLang="en-US" sz="2000">
                <a:latin typeface="Arial" panose="020B0604020202020204" pitchFamily="34" charset="0"/>
                <a:cs typeface="Arial" panose="020B0604020202020204" pitchFamily="34" charset="0"/>
              </a:rPr>
              <a:t>Introduced the idea of </a:t>
            </a:r>
            <a:r>
              <a:rPr lang="en-US" altLang="en-US" sz="2000" i="1">
                <a:latin typeface="Arial" panose="020B0604020202020204" pitchFamily="34" charset="0"/>
                <a:cs typeface="Arial" panose="020B0604020202020204" pitchFamily="34" charset="0"/>
              </a:rPr>
              <a:t>sibling rivalry</a:t>
            </a:r>
            <a:r>
              <a:rPr lang="en-US" altLang="en-US" sz="2000">
                <a:latin typeface="Arial" panose="020B0604020202020204" pitchFamily="34" charset="0"/>
                <a:cs typeface="Arial" panose="020B0604020202020204" pitchFamily="34" charset="0"/>
              </a:rPr>
              <a:t> to describe jealousies among brothers and sisters</a:t>
            </a:r>
          </a:p>
        </p:txBody>
      </p:sp>
      <p:sp>
        <p:nvSpPr>
          <p:cNvPr id="990211" name="Text Box 3"/>
          <p:cNvSpPr txBox="1">
            <a:spLocks noChangeArrowheads="1"/>
          </p:cNvSpPr>
          <p:nvPr/>
        </p:nvSpPr>
        <p:spPr bwMode="auto">
          <a:xfrm>
            <a:off x="1981200" y="2438400"/>
            <a:ext cx="8229600" cy="1828800"/>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171450" indent="-171450" eaLnBrk="0" hangingPunct="0">
              <a:spcBef>
                <a:spcPct val="0"/>
              </a:spcBef>
              <a:defRPr sz="2400">
                <a:solidFill>
                  <a:schemeClr val="tx1"/>
                </a:solidFill>
                <a:latin typeface="Times" panose="02020603050405020304" pitchFamily="18" charset="0"/>
              </a:defRPr>
            </a:lvl1pPr>
            <a:lvl2pPr marL="682625" indent="-225425"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a:lnSpc>
                <a:spcPct val="100000"/>
              </a:lnSpc>
              <a:spcBef>
                <a:spcPct val="20000"/>
              </a:spcBef>
              <a:spcAft>
                <a:spcPct val="25000"/>
              </a:spcAft>
            </a:pPr>
            <a:r>
              <a:rPr lang="en-US" altLang="en-US" sz="2000">
                <a:latin typeface="Arial" panose="020B0604020202020204" pitchFamily="34" charset="0"/>
                <a:cs typeface="Arial" panose="020B0604020202020204" pitchFamily="34" charset="0"/>
              </a:rPr>
              <a:t>Karen Horney</a:t>
            </a:r>
          </a:p>
          <a:p>
            <a:pPr lvl="1">
              <a:lnSpc>
                <a:spcPct val="100000"/>
              </a:lnSpc>
              <a:spcBef>
                <a:spcPct val="20000"/>
              </a:spcBef>
              <a:spcAft>
                <a:spcPct val="25000"/>
              </a:spcAft>
              <a:buFontTx/>
              <a:buChar char="•"/>
            </a:pPr>
            <a:r>
              <a:rPr lang="en-US" altLang="en-US" sz="2000">
                <a:latin typeface="Arial" panose="020B0604020202020204" pitchFamily="34" charset="0"/>
                <a:cs typeface="Arial" panose="020B0604020202020204" pitchFamily="34" charset="0"/>
              </a:rPr>
              <a:t>Believed childhood experiences play a major role in the development of adult personalities</a:t>
            </a:r>
          </a:p>
          <a:p>
            <a:pPr lvl="1">
              <a:lnSpc>
                <a:spcPct val="100000"/>
              </a:lnSpc>
              <a:spcBef>
                <a:spcPct val="20000"/>
              </a:spcBef>
              <a:spcAft>
                <a:spcPct val="25000"/>
              </a:spcAft>
              <a:buFontTx/>
              <a:buChar char="•"/>
            </a:pPr>
            <a:r>
              <a:rPr lang="en-US" altLang="en-US" sz="2000">
                <a:latin typeface="Arial" panose="020B0604020202020204" pitchFamily="34" charset="0"/>
                <a:cs typeface="Arial" panose="020B0604020202020204" pitchFamily="34" charset="0"/>
              </a:rPr>
              <a:t>When parents treat children with indifference or harshness, children develop feelings called </a:t>
            </a:r>
            <a:r>
              <a:rPr lang="en-US" altLang="en-US" sz="2000" i="1">
                <a:latin typeface="Arial" panose="020B0604020202020204" pitchFamily="34" charset="0"/>
                <a:cs typeface="Arial" panose="020B0604020202020204" pitchFamily="34" charset="0"/>
              </a:rPr>
              <a:t>basic anxiety</a:t>
            </a:r>
            <a:endParaRPr lang="en-US" altLang="en-US" sz="2000">
              <a:latin typeface="Arial" panose="020B0604020202020204" pitchFamily="34" charset="0"/>
              <a:cs typeface="Arial" panose="020B0604020202020204" pitchFamily="34" charset="0"/>
            </a:endParaRPr>
          </a:p>
        </p:txBody>
      </p:sp>
      <p:sp>
        <p:nvSpPr>
          <p:cNvPr id="990212" name="Text Box 4"/>
          <p:cNvSpPr txBox="1">
            <a:spLocks noChangeArrowheads="1"/>
          </p:cNvSpPr>
          <p:nvPr/>
        </p:nvSpPr>
        <p:spPr bwMode="auto">
          <a:xfrm>
            <a:off x="1981200" y="4343400"/>
            <a:ext cx="8229600" cy="1828800"/>
          </a:xfrm>
          <a:prstGeom prst="rect">
            <a:avLst/>
          </a:prstGeom>
          <a:solidFill>
            <a:srgbClr val="A9D8C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171450" indent="-171450" eaLnBrk="0" hangingPunct="0">
              <a:spcBef>
                <a:spcPct val="0"/>
              </a:spcBef>
              <a:defRPr sz="2400">
                <a:solidFill>
                  <a:schemeClr val="tx1"/>
                </a:solidFill>
                <a:latin typeface="Times" panose="02020603050405020304" pitchFamily="18" charset="0"/>
              </a:defRPr>
            </a:lvl1pPr>
            <a:lvl2pPr marL="682625" indent="-225425"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a:lnSpc>
                <a:spcPct val="100000"/>
              </a:lnSpc>
              <a:spcBef>
                <a:spcPct val="20000"/>
              </a:spcBef>
              <a:spcAft>
                <a:spcPct val="25000"/>
              </a:spcAft>
            </a:pPr>
            <a:r>
              <a:rPr lang="en-US" altLang="en-US" sz="2000">
                <a:latin typeface="Arial" panose="020B0604020202020204" pitchFamily="34" charset="0"/>
                <a:cs typeface="Arial" panose="020B0604020202020204" pitchFamily="34" charset="0"/>
              </a:rPr>
              <a:t>Erik Erikson</a:t>
            </a:r>
          </a:p>
          <a:p>
            <a:pPr lvl="1">
              <a:lnSpc>
                <a:spcPct val="100000"/>
              </a:lnSpc>
              <a:spcBef>
                <a:spcPct val="20000"/>
              </a:spcBef>
              <a:spcAft>
                <a:spcPct val="25000"/>
              </a:spcAft>
              <a:buFontTx/>
              <a:buChar char="•"/>
            </a:pPr>
            <a:r>
              <a:rPr lang="en-US" altLang="en-US" sz="2000">
                <a:latin typeface="Arial" panose="020B0604020202020204" pitchFamily="34" charset="0"/>
                <a:cs typeface="Arial" panose="020B0604020202020204" pitchFamily="34" charset="0"/>
              </a:rPr>
              <a:t>Believed social relationships are most important factors in personality development</a:t>
            </a:r>
          </a:p>
          <a:p>
            <a:pPr lvl="1">
              <a:lnSpc>
                <a:spcPct val="100000"/>
              </a:lnSpc>
              <a:spcBef>
                <a:spcPct val="20000"/>
              </a:spcBef>
              <a:spcAft>
                <a:spcPct val="25000"/>
              </a:spcAft>
              <a:buFontTx/>
              <a:buChar char="•"/>
            </a:pPr>
            <a:r>
              <a:rPr lang="en-US" altLang="en-US" sz="2000">
                <a:latin typeface="Arial" panose="020B0604020202020204" pitchFamily="34" charset="0"/>
                <a:cs typeface="Arial" panose="020B0604020202020204" pitchFamily="34" charset="0"/>
              </a:rPr>
              <a:t>Expanded Freud’s idea of ego and labeled later stages of development</a:t>
            </a:r>
          </a:p>
        </p:txBody>
      </p:sp>
      <p:sp>
        <p:nvSpPr>
          <p:cNvPr id="990213" name="AutoShape 5"/>
          <p:cNvSpPr>
            <a:spLocks noChangeArrowheads="1"/>
          </p:cNvSpPr>
          <p:nvPr/>
        </p:nvSpPr>
        <p:spPr bwMode="auto">
          <a:xfrm flipH="1" flipV="1">
            <a:off x="9982200" y="24384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90214" name="AutoShape 6"/>
          <p:cNvSpPr>
            <a:spLocks noChangeArrowheads="1"/>
          </p:cNvSpPr>
          <p:nvPr/>
        </p:nvSpPr>
        <p:spPr bwMode="auto">
          <a:xfrm flipH="1" flipV="1">
            <a:off x="9982200" y="43434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40047504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90213"/>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90211"/>
                                        </p:tgtEl>
                                        <p:attrNameLst>
                                          <p:attrName>style.visibility</p:attrName>
                                        </p:attrNameLst>
                                      </p:cBhvr>
                                      <p:to>
                                        <p:strVal val="visible"/>
                                      </p:to>
                                    </p:set>
                                    <p:animEffect transition="in" filter="wipe(up)">
                                      <p:cBhvr>
                                        <p:cTn id="10" dur="500"/>
                                        <p:tgtEl>
                                          <p:spTgt spid="990211"/>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90214"/>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990214"/>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1" fill="hold" grpId="0" nodeType="afterEffect">
                                  <p:stCondLst>
                                    <p:cond delay="0"/>
                                  </p:stCondLst>
                                  <p:childTnLst>
                                    <p:set>
                                      <p:cBhvr>
                                        <p:cTn id="20" dur="1" fill="hold">
                                          <p:stCondLst>
                                            <p:cond delay="0"/>
                                          </p:stCondLst>
                                        </p:cTn>
                                        <p:tgtEl>
                                          <p:spTgt spid="990212"/>
                                        </p:tgtEl>
                                        <p:attrNameLst>
                                          <p:attrName>style.visibility</p:attrName>
                                        </p:attrNameLst>
                                      </p:cBhvr>
                                      <p:to>
                                        <p:strVal val="visible"/>
                                      </p:to>
                                    </p:set>
                                    <p:animEffect transition="in" filter="wipe(up)">
                                      <p:cBhvr>
                                        <p:cTn id="21" dur="500"/>
                                        <p:tgtEl>
                                          <p:spTgt spid="9902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0211" grpId="0" animBg="1"/>
      <p:bldP spid="990212" grpId="0" animBg="1"/>
      <p:bldP spid="990213" grpId="0" animBg="1"/>
      <p:bldP spid="990214" grpId="0" animBg="1"/>
      <p:bldP spid="990214" grpId="1"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2261" name="Picture 1029" descr="psych_40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81200" y="609600"/>
            <a:ext cx="7772400" cy="2717800"/>
          </a:xfrm>
          <a:prstGeom prst="rect">
            <a:avLst/>
          </a:prstGeom>
          <a:noFill/>
          <a:extLst>
            <a:ext uri="{909E8E84-426E-40DD-AFC4-6F175D3DCCD1}">
              <a14:hiddenFill xmlns:a14="http://schemas.microsoft.com/office/drawing/2010/main">
                <a:solidFill>
                  <a:srgbClr val="FFFFFF"/>
                </a:solidFill>
              </a14:hiddenFill>
            </a:ext>
          </a:extLst>
        </p:spPr>
      </p:pic>
      <p:pic>
        <p:nvPicPr>
          <p:cNvPr id="992262" name="Picture 1030" descr="psych_40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3600" y="3505200"/>
            <a:ext cx="7850188" cy="2503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61712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1" fill="hold" nodeType="afterEffect">
                                  <p:stCondLst>
                                    <p:cond delay="0"/>
                                  </p:stCondLst>
                                  <p:childTnLst>
                                    <p:set>
                                      <p:cBhvr>
                                        <p:cTn id="6" dur="1" fill="hold">
                                          <p:stCondLst>
                                            <p:cond delay="0"/>
                                          </p:stCondLst>
                                        </p:cTn>
                                        <p:tgtEl>
                                          <p:spTgt spid="992261"/>
                                        </p:tgtEl>
                                        <p:attrNameLst>
                                          <p:attrName>style.visibility</p:attrName>
                                        </p:attrNameLst>
                                      </p:cBhvr>
                                      <p:to>
                                        <p:strVal val="visible"/>
                                      </p:to>
                                    </p:set>
                                    <p:animEffect transition="in" filter="slide(fromTop)">
                                      <p:cBhvr>
                                        <p:cTn id="7" dur="1000"/>
                                        <p:tgtEl>
                                          <p:spTgt spid="992261"/>
                                        </p:tgtEl>
                                      </p:cBhvr>
                                    </p:animEffect>
                                  </p:childTnLst>
                                </p:cTn>
                              </p:par>
                              <p:par>
                                <p:cTn id="8" presetID="12" presetClass="entr" presetSubtype="4" fill="hold" nodeType="withEffect">
                                  <p:stCondLst>
                                    <p:cond delay="0"/>
                                  </p:stCondLst>
                                  <p:childTnLst>
                                    <p:set>
                                      <p:cBhvr>
                                        <p:cTn id="9" dur="1" fill="hold">
                                          <p:stCondLst>
                                            <p:cond delay="0"/>
                                          </p:stCondLst>
                                        </p:cTn>
                                        <p:tgtEl>
                                          <p:spTgt spid="992262"/>
                                        </p:tgtEl>
                                        <p:attrNameLst>
                                          <p:attrName>style.visibility</p:attrName>
                                        </p:attrNameLst>
                                      </p:cBhvr>
                                      <p:to>
                                        <p:strVal val="visible"/>
                                      </p:to>
                                    </p:set>
                                    <p:animEffect transition="in" filter="slide(fromBottom)">
                                      <p:cBhvr>
                                        <p:cTn id="10" dur="1000"/>
                                        <p:tgtEl>
                                          <p:spTgt spid="992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5698"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25699" name="Rectangle 3"/>
          <p:cNvSpPr>
            <a:spLocks noChangeArrowheads="1"/>
          </p:cNvSpPr>
          <p:nvPr/>
        </p:nvSpPr>
        <p:spPr bwMode="auto">
          <a:xfrm>
            <a:off x="1981200" y="3733800"/>
            <a:ext cx="8229600" cy="12192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All theorized that early childhood relationships affect us throughout our lives.</a:t>
            </a:r>
          </a:p>
        </p:txBody>
      </p:sp>
      <p:sp>
        <p:nvSpPr>
          <p:cNvPr id="925700" name="Rectangle 4"/>
          <p:cNvSpPr>
            <a:spLocks noChangeArrowheads="1"/>
          </p:cNvSpPr>
          <p:nvPr/>
        </p:nvSpPr>
        <p:spPr bwMode="auto">
          <a:xfrm>
            <a:off x="1981200" y="14478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Compare</a:t>
            </a:r>
          </a:p>
          <a:p>
            <a:pPr>
              <a:lnSpc>
                <a:spcPct val="100000"/>
              </a:lnSpc>
              <a:spcBef>
                <a:spcPct val="0"/>
              </a:spcBef>
              <a:spcAft>
                <a:spcPct val="30000"/>
              </a:spcAft>
            </a:pPr>
            <a:r>
              <a:rPr lang="en-US" altLang="en-US"/>
              <a:t>How are the views on childhood of Adler, Horney, and Erikson similar?</a:t>
            </a:r>
          </a:p>
        </p:txBody>
      </p:sp>
      <p:sp>
        <p:nvSpPr>
          <p:cNvPr id="925701"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925702" name="AutoShape 6"/>
          <p:cNvSpPr>
            <a:spLocks noChangeArrowheads="1"/>
          </p:cNvSpPr>
          <p:nvPr/>
        </p:nvSpPr>
        <p:spPr bwMode="auto">
          <a:xfrm flipH="1" flipV="1">
            <a:off x="9982200" y="34909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26223234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25702"/>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25699"/>
                                        </p:tgtEl>
                                        <p:attrNameLst>
                                          <p:attrName>style.visibility</p:attrName>
                                        </p:attrNameLst>
                                      </p:cBhvr>
                                      <p:to>
                                        <p:strVal val="visible"/>
                                      </p:to>
                                    </p:set>
                                    <p:animEffect transition="in" filter="wipe(up)">
                                      <p:cBhvr>
                                        <p:cTn id="10" dur="500"/>
                                        <p:tgtEl>
                                          <p:spTgt spid="9256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5699" grpId="0" animBg="1"/>
      <p:bldP spid="925702"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82"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93283" name="Rectangle 3"/>
          <p:cNvSpPr>
            <a:spLocks noChangeArrowheads="1"/>
          </p:cNvSpPr>
          <p:nvPr/>
        </p:nvSpPr>
        <p:spPr bwMode="auto">
          <a:xfrm>
            <a:off x="1981200" y="1143000"/>
            <a:ext cx="8229600" cy="47244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5800" indent="-228600"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buFontTx/>
              <a:buChar char="•"/>
            </a:pPr>
            <a:r>
              <a:rPr lang="en-US" altLang="en-US" sz="2000"/>
              <a:t>Freud was an important champion of the idea that human personality and behavior can be studied scientifically.</a:t>
            </a:r>
          </a:p>
          <a:p>
            <a:pPr algn="l">
              <a:lnSpc>
                <a:spcPct val="100000"/>
              </a:lnSpc>
              <a:spcBef>
                <a:spcPct val="0"/>
              </a:spcBef>
              <a:spcAft>
                <a:spcPct val="30000"/>
              </a:spcAft>
              <a:buFontTx/>
              <a:buChar char="•"/>
            </a:pPr>
            <a:r>
              <a:rPr lang="en-US" altLang="en-US" sz="2000"/>
              <a:t>Psychoanalytic theory focused attention on childhood events.</a:t>
            </a:r>
          </a:p>
          <a:p>
            <a:pPr algn="l">
              <a:lnSpc>
                <a:spcPct val="100000"/>
              </a:lnSpc>
              <a:spcBef>
                <a:spcPct val="0"/>
              </a:spcBef>
              <a:spcAft>
                <a:spcPct val="30000"/>
              </a:spcAft>
              <a:buFontTx/>
              <a:buChar char="•"/>
            </a:pPr>
            <a:r>
              <a:rPr lang="en-US" altLang="en-US" sz="2000"/>
              <a:t>Help recognize that sexual and aggressive urges are common, and that there is a difference between recognizing these urges and acting upon them.</a:t>
            </a:r>
          </a:p>
          <a:p>
            <a:pPr algn="l">
              <a:lnSpc>
                <a:spcPct val="100000"/>
              </a:lnSpc>
              <a:spcBef>
                <a:spcPct val="0"/>
              </a:spcBef>
              <a:spcAft>
                <a:spcPct val="30000"/>
              </a:spcAft>
              <a:buFontTx/>
              <a:buChar char="•"/>
            </a:pPr>
            <a:r>
              <a:rPr lang="en-US" altLang="en-US" sz="2000"/>
              <a:t>Criticisms include:</a:t>
            </a:r>
          </a:p>
          <a:p>
            <a:pPr lvl="1" algn="l">
              <a:lnSpc>
                <a:spcPct val="100000"/>
              </a:lnSpc>
              <a:spcBef>
                <a:spcPct val="0"/>
              </a:spcBef>
              <a:spcAft>
                <a:spcPct val="30000"/>
              </a:spcAft>
              <a:buFontTx/>
              <a:buChar char="–"/>
            </a:pPr>
            <a:r>
              <a:rPr lang="en-US" altLang="en-US" sz="1800"/>
              <a:t>Too much emphasis on unconscious motives</a:t>
            </a:r>
          </a:p>
          <a:p>
            <a:pPr lvl="1" algn="l">
              <a:lnSpc>
                <a:spcPct val="100000"/>
              </a:lnSpc>
              <a:spcBef>
                <a:spcPct val="0"/>
              </a:spcBef>
              <a:spcAft>
                <a:spcPct val="30000"/>
              </a:spcAft>
              <a:buFontTx/>
              <a:buChar char="–"/>
            </a:pPr>
            <a:r>
              <a:rPr lang="en-US" altLang="en-US" sz="1800"/>
              <a:t>Neglected the importance of social relationships</a:t>
            </a:r>
          </a:p>
          <a:p>
            <a:pPr lvl="1" algn="l">
              <a:lnSpc>
                <a:spcPct val="100000"/>
              </a:lnSpc>
              <a:spcBef>
                <a:spcPct val="0"/>
              </a:spcBef>
              <a:spcAft>
                <a:spcPct val="30000"/>
              </a:spcAft>
              <a:buFontTx/>
              <a:buChar char="–"/>
            </a:pPr>
            <a:r>
              <a:rPr lang="en-US" altLang="en-US" sz="1800"/>
              <a:t>Methods for gathering evidence</a:t>
            </a:r>
          </a:p>
          <a:p>
            <a:pPr lvl="1" algn="l">
              <a:lnSpc>
                <a:spcPct val="100000"/>
              </a:lnSpc>
              <a:spcBef>
                <a:spcPct val="0"/>
              </a:spcBef>
              <a:spcAft>
                <a:spcPct val="30000"/>
              </a:spcAft>
              <a:buFontTx/>
              <a:buChar char="–"/>
            </a:pPr>
            <a:r>
              <a:rPr lang="en-US" altLang="en-US" sz="1800"/>
              <a:t>Evidence only from white, middle-class individuals who sought help</a:t>
            </a:r>
          </a:p>
        </p:txBody>
      </p:sp>
      <p:sp>
        <p:nvSpPr>
          <p:cNvPr id="993284" name="Rectangle 4"/>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Evaluation of the Psychoanalytic Approach</a:t>
            </a:r>
            <a:endParaRPr lang="en-US" altLang="en-US">
              <a:solidFill>
                <a:srgbClr val="FFCC00"/>
              </a:solidFill>
            </a:endParaRPr>
          </a:p>
        </p:txBody>
      </p:sp>
    </p:spTree>
    <p:custDataLst>
      <p:tags r:id="rId1"/>
    </p:custDataLst>
    <p:extLst>
      <p:ext uri="{BB962C8B-B14F-4D97-AF65-F5344CB8AC3E}">
        <p14:creationId xmlns:p14="http://schemas.microsoft.com/office/powerpoint/2010/main" val="39613937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93283"/>
                                        </p:tgtEl>
                                        <p:attrNameLst>
                                          <p:attrName>style.visibility</p:attrName>
                                        </p:attrNameLst>
                                      </p:cBhvr>
                                      <p:to>
                                        <p:strVal val="visible"/>
                                      </p:to>
                                    </p:set>
                                    <p:animEffect transition="in" filter="wipe(up)">
                                      <p:cBhvr>
                                        <p:cTn id="7" dur="1000"/>
                                        <p:tgtEl>
                                          <p:spTgt spid="9932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3283"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5330" name="Rectangle 1026"/>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95331" name="Rectangle 1027"/>
          <p:cNvSpPr>
            <a:spLocks noChangeArrowheads="1"/>
          </p:cNvSpPr>
          <p:nvPr/>
        </p:nvSpPr>
        <p:spPr bwMode="auto">
          <a:xfrm>
            <a:off x="1905000" y="3276600"/>
            <a:ext cx="8229600" cy="27432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demonstrated human personality and behavior are subject to scientific analysis, showed compassion for people with psychological disorders, focused scientists and therapists on effects of childhood, heightened awareness of emotional needs of children</a:t>
            </a:r>
          </a:p>
        </p:txBody>
      </p:sp>
      <p:sp>
        <p:nvSpPr>
          <p:cNvPr id="995332" name="Rectangle 1028"/>
          <p:cNvSpPr>
            <a:spLocks noChangeArrowheads="1"/>
          </p:cNvSpPr>
          <p:nvPr/>
        </p:nvSpPr>
        <p:spPr bwMode="auto">
          <a:xfrm>
            <a:off x="1905000" y="12192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Analyze</a:t>
            </a:r>
          </a:p>
          <a:p>
            <a:pPr>
              <a:lnSpc>
                <a:spcPct val="100000"/>
              </a:lnSpc>
              <a:spcBef>
                <a:spcPct val="0"/>
              </a:spcBef>
              <a:spcAft>
                <a:spcPct val="30000"/>
              </a:spcAft>
            </a:pPr>
            <a:r>
              <a:rPr lang="en-US" altLang="en-US"/>
              <a:t>What important contributions has Freud made to psychology?</a:t>
            </a:r>
          </a:p>
        </p:txBody>
      </p:sp>
      <p:sp>
        <p:nvSpPr>
          <p:cNvPr id="995333" name="Rectangle 1029"/>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995334" name="AutoShape 1030"/>
          <p:cNvSpPr>
            <a:spLocks noChangeArrowheads="1"/>
          </p:cNvSpPr>
          <p:nvPr/>
        </p:nvSpPr>
        <p:spPr bwMode="auto">
          <a:xfrm flipH="1" flipV="1">
            <a:off x="9906000" y="32766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36411276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95334"/>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95331"/>
                                        </p:tgtEl>
                                        <p:attrNameLst>
                                          <p:attrName>style.visibility</p:attrName>
                                        </p:attrNameLst>
                                      </p:cBhvr>
                                      <p:to>
                                        <p:strVal val="visible"/>
                                      </p:to>
                                    </p:set>
                                    <p:animEffect transition="in" filter="wipe(up)">
                                      <p:cBhvr>
                                        <p:cTn id="10" dur="500"/>
                                        <p:tgtEl>
                                          <p:spTgt spid="9953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5331" grpId="0" animBg="1"/>
      <p:bldP spid="995334" grpId="0" animBg="1"/>
    </p:bldLst>
  </p:timing>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27746" name="Text Box 2"/>
          <p:cNvSpPr txBox="1">
            <a:spLocks noChangeArrowheads="1"/>
          </p:cNvSpPr>
          <p:nvPr/>
        </p:nvSpPr>
        <p:spPr bwMode="auto">
          <a:xfrm>
            <a:off x="1981200" y="1143000"/>
            <a:ext cx="8229600" cy="14478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14300"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20000"/>
              </a:lnSpc>
              <a:spcBef>
                <a:spcPct val="20000"/>
              </a:spcBef>
            </a:pPr>
            <a:r>
              <a:rPr lang="en-US" altLang="en-US" sz="2000" b="1">
                <a:solidFill>
                  <a:srgbClr val="BF0000"/>
                </a:solidFill>
                <a:latin typeface="Arial" panose="020B0604020202020204" pitchFamily="34" charset="0"/>
              </a:rPr>
              <a:t>Password to Personality</a:t>
            </a:r>
          </a:p>
          <a:p>
            <a:pPr eaLnBrk="1" hangingPunct="1">
              <a:lnSpc>
                <a:spcPct val="120000"/>
              </a:lnSpc>
              <a:spcBef>
                <a:spcPct val="20000"/>
              </a:spcBef>
            </a:pPr>
            <a:r>
              <a:rPr lang="en-US" altLang="en-US" sz="1800">
                <a:latin typeface="Arial" panose="020B0604020202020204" pitchFamily="34" charset="0"/>
              </a:rPr>
              <a:t>Most people pick computer passwords quickly, while others think long and hard. Regardless of how you devise your login, chances are it will be easier to crack than you think.</a:t>
            </a:r>
          </a:p>
        </p:txBody>
      </p:sp>
      <p:sp>
        <p:nvSpPr>
          <p:cNvPr id="927747" name="Rectangle 3"/>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Psychology in Today’s World</a:t>
            </a:r>
            <a:endParaRPr lang="en-US" altLang="en-US">
              <a:solidFill>
                <a:srgbClr val="FFCC00"/>
              </a:solidFill>
            </a:endParaRPr>
          </a:p>
        </p:txBody>
      </p:sp>
      <p:sp>
        <p:nvSpPr>
          <p:cNvPr id="927748" name="Text Box 4"/>
          <p:cNvSpPr txBox="1">
            <a:spLocks noChangeArrowheads="1"/>
          </p:cNvSpPr>
          <p:nvPr/>
        </p:nvSpPr>
        <p:spPr bwMode="auto">
          <a:xfrm>
            <a:off x="1981200" y="2667000"/>
            <a:ext cx="4038600" cy="3276600"/>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31775" indent="-231775" eaLnBrk="0" hangingPunct="0">
              <a:spcBef>
                <a:spcPct val="0"/>
              </a:spcBef>
              <a:defRPr sz="2400">
                <a:solidFill>
                  <a:schemeClr val="tx1"/>
                </a:solidFill>
                <a:latin typeface="Times" panose="02020603050405020304" pitchFamily="18" charset="0"/>
              </a:defRPr>
            </a:lvl1pPr>
            <a:lvl2pPr marL="2984500" indent="-457200" eaLnBrk="0" hangingPunct="0">
              <a:spcBef>
                <a:spcPct val="0"/>
              </a:spcBef>
              <a:defRPr sz="2400">
                <a:solidFill>
                  <a:schemeClr val="tx1"/>
                </a:solidFill>
                <a:latin typeface="Times" panose="02020603050405020304" pitchFamily="18" charset="0"/>
              </a:defRPr>
            </a:lvl2pPr>
            <a:lvl3pPr marL="3098800" indent="-457200" eaLnBrk="0" hangingPunct="0">
              <a:spcBef>
                <a:spcPct val="0"/>
              </a:spcBef>
              <a:defRPr sz="2400">
                <a:solidFill>
                  <a:schemeClr val="tx1"/>
                </a:solidFill>
                <a:latin typeface="Times" panose="02020603050405020304" pitchFamily="18" charset="0"/>
              </a:defRPr>
            </a:lvl3pPr>
            <a:lvl4pPr marL="3213100" indent="-457200" eaLnBrk="0" hangingPunct="0">
              <a:spcBef>
                <a:spcPct val="0"/>
              </a:spcBef>
              <a:defRPr sz="2400">
                <a:solidFill>
                  <a:schemeClr val="tx1"/>
                </a:solidFill>
                <a:latin typeface="Times" panose="02020603050405020304" pitchFamily="18" charset="0"/>
              </a:defRPr>
            </a:lvl4pPr>
            <a:lvl5pPr marL="3327400" indent="-457200" eaLnBrk="0" hangingPunct="0">
              <a:spcBef>
                <a:spcPct val="0"/>
              </a:spcBef>
              <a:defRPr sz="2400">
                <a:solidFill>
                  <a:schemeClr val="tx1"/>
                </a:solidFill>
                <a:latin typeface="Times" panose="02020603050405020304" pitchFamily="18" charset="0"/>
              </a:defRPr>
            </a:lvl5pPr>
            <a:lvl6pPr marL="3784600" indent="-457200" eaLnBrk="0" fontAlgn="base" hangingPunct="0">
              <a:spcBef>
                <a:spcPct val="0"/>
              </a:spcBef>
              <a:spcAft>
                <a:spcPct val="0"/>
              </a:spcAft>
              <a:defRPr sz="2400">
                <a:solidFill>
                  <a:schemeClr val="tx1"/>
                </a:solidFill>
                <a:latin typeface="Times" panose="02020603050405020304" pitchFamily="18" charset="0"/>
              </a:defRPr>
            </a:lvl6pPr>
            <a:lvl7pPr marL="4241800" indent="-457200" eaLnBrk="0" fontAlgn="base" hangingPunct="0">
              <a:spcBef>
                <a:spcPct val="0"/>
              </a:spcBef>
              <a:spcAft>
                <a:spcPct val="0"/>
              </a:spcAft>
              <a:defRPr sz="2400">
                <a:solidFill>
                  <a:schemeClr val="tx1"/>
                </a:solidFill>
                <a:latin typeface="Times" panose="02020603050405020304" pitchFamily="18" charset="0"/>
              </a:defRPr>
            </a:lvl7pPr>
            <a:lvl8pPr marL="4699000" indent="-457200" eaLnBrk="0" fontAlgn="base" hangingPunct="0">
              <a:spcBef>
                <a:spcPct val="0"/>
              </a:spcBef>
              <a:spcAft>
                <a:spcPct val="0"/>
              </a:spcAft>
              <a:defRPr sz="2400">
                <a:solidFill>
                  <a:schemeClr val="tx1"/>
                </a:solidFill>
                <a:latin typeface="Times" panose="02020603050405020304" pitchFamily="18" charset="0"/>
              </a:defRPr>
            </a:lvl8pPr>
            <a:lvl9pPr marL="5156200" indent="-4572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spcBef>
                <a:spcPct val="20000"/>
              </a:spcBef>
              <a:spcAft>
                <a:spcPct val="25000"/>
              </a:spcAft>
              <a:buFontTx/>
              <a:buChar char="•"/>
            </a:pPr>
            <a:r>
              <a:rPr lang="en-US" altLang="en-US" sz="1800">
                <a:latin typeface="Arial" panose="020B0604020202020204" pitchFamily="34" charset="0"/>
              </a:rPr>
              <a:t>Most people choose passwords that reflect their personal lives and interests.</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One study says passwords are unintentionally revealing because people tend to choose the first things that come to mind.</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Four distinct types: family, fan, fantasists, and cryptics</a:t>
            </a:r>
          </a:p>
        </p:txBody>
      </p:sp>
      <p:sp>
        <p:nvSpPr>
          <p:cNvPr id="927749" name="Text Box 5"/>
          <p:cNvSpPr txBox="1">
            <a:spLocks noChangeArrowheads="1"/>
          </p:cNvSpPr>
          <p:nvPr/>
        </p:nvSpPr>
        <p:spPr bwMode="auto">
          <a:xfrm>
            <a:off x="6172200" y="2667000"/>
            <a:ext cx="4038600" cy="3276600"/>
          </a:xfrm>
          <a:prstGeom prst="rect">
            <a:avLst/>
          </a:prstGeom>
          <a:noFill/>
          <a:ln>
            <a:noFill/>
          </a:ln>
          <a:effectLst/>
          <a:extLst>
            <a:ext uri="{909E8E84-426E-40DD-AFC4-6F175D3DCCD1}">
              <a14:hiddenFill xmlns:a14="http://schemas.microsoft.com/office/drawing/2010/main">
                <a:solidFill>
                  <a:srgbClr val="E0E9E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31775" indent="-231775" eaLnBrk="0" hangingPunct="0">
              <a:spcBef>
                <a:spcPct val="0"/>
              </a:spcBef>
              <a:defRPr sz="2400">
                <a:solidFill>
                  <a:schemeClr val="tx1"/>
                </a:solidFill>
                <a:latin typeface="Times" panose="02020603050405020304" pitchFamily="18" charset="0"/>
              </a:defRPr>
            </a:lvl1pPr>
            <a:lvl2pPr marL="2984500" indent="-457200" eaLnBrk="0" hangingPunct="0">
              <a:spcBef>
                <a:spcPct val="0"/>
              </a:spcBef>
              <a:defRPr sz="2400">
                <a:solidFill>
                  <a:schemeClr val="tx1"/>
                </a:solidFill>
                <a:latin typeface="Times" panose="02020603050405020304" pitchFamily="18" charset="0"/>
              </a:defRPr>
            </a:lvl2pPr>
            <a:lvl3pPr marL="3098800" indent="-457200" eaLnBrk="0" hangingPunct="0">
              <a:spcBef>
                <a:spcPct val="0"/>
              </a:spcBef>
              <a:defRPr sz="2400">
                <a:solidFill>
                  <a:schemeClr val="tx1"/>
                </a:solidFill>
                <a:latin typeface="Times" panose="02020603050405020304" pitchFamily="18" charset="0"/>
              </a:defRPr>
            </a:lvl3pPr>
            <a:lvl4pPr marL="3213100" indent="-457200" eaLnBrk="0" hangingPunct="0">
              <a:spcBef>
                <a:spcPct val="0"/>
              </a:spcBef>
              <a:defRPr sz="2400">
                <a:solidFill>
                  <a:schemeClr val="tx1"/>
                </a:solidFill>
                <a:latin typeface="Times" panose="02020603050405020304" pitchFamily="18" charset="0"/>
              </a:defRPr>
            </a:lvl4pPr>
            <a:lvl5pPr marL="3327400" indent="-457200" eaLnBrk="0" hangingPunct="0">
              <a:spcBef>
                <a:spcPct val="0"/>
              </a:spcBef>
              <a:defRPr sz="2400">
                <a:solidFill>
                  <a:schemeClr val="tx1"/>
                </a:solidFill>
                <a:latin typeface="Times" panose="02020603050405020304" pitchFamily="18" charset="0"/>
              </a:defRPr>
            </a:lvl5pPr>
            <a:lvl6pPr marL="3784600" indent="-457200" eaLnBrk="0" fontAlgn="base" hangingPunct="0">
              <a:spcBef>
                <a:spcPct val="0"/>
              </a:spcBef>
              <a:spcAft>
                <a:spcPct val="0"/>
              </a:spcAft>
              <a:defRPr sz="2400">
                <a:solidFill>
                  <a:schemeClr val="tx1"/>
                </a:solidFill>
                <a:latin typeface="Times" panose="02020603050405020304" pitchFamily="18" charset="0"/>
              </a:defRPr>
            </a:lvl6pPr>
            <a:lvl7pPr marL="4241800" indent="-457200" eaLnBrk="0" fontAlgn="base" hangingPunct="0">
              <a:spcBef>
                <a:spcPct val="0"/>
              </a:spcBef>
              <a:spcAft>
                <a:spcPct val="0"/>
              </a:spcAft>
              <a:defRPr sz="2400">
                <a:solidFill>
                  <a:schemeClr val="tx1"/>
                </a:solidFill>
                <a:latin typeface="Times" panose="02020603050405020304" pitchFamily="18" charset="0"/>
              </a:defRPr>
            </a:lvl7pPr>
            <a:lvl8pPr marL="4699000" indent="-457200" eaLnBrk="0" fontAlgn="base" hangingPunct="0">
              <a:spcBef>
                <a:spcPct val="0"/>
              </a:spcBef>
              <a:spcAft>
                <a:spcPct val="0"/>
              </a:spcAft>
              <a:defRPr sz="2400">
                <a:solidFill>
                  <a:schemeClr val="tx1"/>
                </a:solidFill>
                <a:latin typeface="Times" panose="02020603050405020304" pitchFamily="18" charset="0"/>
              </a:defRPr>
            </a:lvl8pPr>
            <a:lvl9pPr marL="5156200" indent="-4572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spcBef>
                <a:spcPct val="20000"/>
              </a:spcBef>
              <a:spcAft>
                <a:spcPct val="25000"/>
              </a:spcAft>
              <a:buFontTx/>
              <a:buChar char="•"/>
            </a:pPr>
            <a:r>
              <a:rPr lang="en-US" altLang="en-US" sz="1800">
                <a:latin typeface="Arial" panose="020B0604020202020204" pitchFamily="34" charset="0"/>
              </a:rPr>
              <a:t>Family: name, nickname, or birth date of self or family member</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Fan: names of athletes, movie stars, singers, or fictional characters</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Fantasists: interest in a fantasy identity such as “goddess”</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Cryptics: mixing letters, numbers, symbols, and punctuation</a:t>
            </a:r>
          </a:p>
        </p:txBody>
      </p:sp>
      <p:sp>
        <p:nvSpPr>
          <p:cNvPr id="927750" name="AutoShape 6"/>
          <p:cNvSpPr>
            <a:spLocks noChangeArrowheads="1"/>
          </p:cNvSpPr>
          <p:nvPr/>
        </p:nvSpPr>
        <p:spPr bwMode="auto">
          <a:xfrm flipH="1" flipV="1">
            <a:off x="9982200" y="2667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27751" name="AutoShape 7"/>
          <p:cNvSpPr>
            <a:spLocks noChangeArrowheads="1"/>
          </p:cNvSpPr>
          <p:nvPr/>
        </p:nvSpPr>
        <p:spPr bwMode="auto">
          <a:xfrm flipH="1" flipV="1">
            <a:off x="5715000" y="5715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5200269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27750"/>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8" fill="hold" grpId="0" nodeType="afterEffect">
                                  <p:stCondLst>
                                    <p:cond delay="0"/>
                                  </p:stCondLst>
                                  <p:childTnLst>
                                    <p:set>
                                      <p:cBhvr>
                                        <p:cTn id="9" dur="1" fill="hold">
                                          <p:stCondLst>
                                            <p:cond delay="0"/>
                                          </p:stCondLst>
                                        </p:cTn>
                                        <p:tgtEl>
                                          <p:spTgt spid="927748"/>
                                        </p:tgtEl>
                                        <p:attrNameLst>
                                          <p:attrName>style.visibility</p:attrName>
                                        </p:attrNameLst>
                                      </p:cBhvr>
                                      <p:to>
                                        <p:strVal val="visible"/>
                                      </p:to>
                                    </p:set>
                                    <p:animEffect transition="in" filter="wipe(left)">
                                      <p:cBhvr>
                                        <p:cTn id="10" dur="500"/>
                                        <p:tgtEl>
                                          <p:spTgt spid="927748"/>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27751"/>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927751"/>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8" fill="hold" grpId="0" nodeType="afterEffect">
                                  <p:stCondLst>
                                    <p:cond delay="0"/>
                                  </p:stCondLst>
                                  <p:childTnLst>
                                    <p:set>
                                      <p:cBhvr>
                                        <p:cTn id="20" dur="1" fill="hold">
                                          <p:stCondLst>
                                            <p:cond delay="0"/>
                                          </p:stCondLst>
                                        </p:cTn>
                                        <p:tgtEl>
                                          <p:spTgt spid="927749"/>
                                        </p:tgtEl>
                                        <p:attrNameLst>
                                          <p:attrName>style.visibility</p:attrName>
                                        </p:attrNameLst>
                                      </p:cBhvr>
                                      <p:to>
                                        <p:strVal val="visible"/>
                                      </p:to>
                                    </p:set>
                                    <p:animEffect transition="in" filter="wipe(left)">
                                      <p:cBhvr>
                                        <p:cTn id="21" dur="500"/>
                                        <p:tgtEl>
                                          <p:spTgt spid="9277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7748" grpId="0" animBg="1"/>
      <p:bldP spid="927749" grpId="0"/>
      <p:bldP spid="927750" grpId="0" animBg="1"/>
      <p:bldP spid="927751" grpId="0" animBg="1"/>
      <p:bldP spid="927751"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2898"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592899" name="Rectangle 3"/>
          <p:cNvSpPr>
            <a:spLocks noChangeArrowheads="1"/>
          </p:cNvSpPr>
          <p:nvPr/>
        </p:nvSpPr>
        <p:spPr bwMode="auto">
          <a:xfrm>
            <a:off x="1981200" y="1524000"/>
            <a:ext cx="8229600" cy="43434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5800" indent="-228600"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The Trait Approach</a:t>
            </a:r>
          </a:p>
          <a:p>
            <a:pPr algn="l">
              <a:lnSpc>
                <a:spcPct val="100000"/>
              </a:lnSpc>
              <a:spcBef>
                <a:spcPct val="0"/>
              </a:spcBef>
              <a:spcAft>
                <a:spcPct val="30000"/>
              </a:spcAft>
              <a:buFontTx/>
              <a:buChar char="•"/>
            </a:pPr>
            <a:r>
              <a:rPr lang="en-US" altLang="en-US" sz="2400"/>
              <a:t>Psychologists study personality to discover patterns of feelings, motives, and behavior that set people apart from one another.</a:t>
            </a:r>
          </a:p>
          <a:p>
            <a:pPr algn="l">
              <a:lnSpc>
                <a:spcPct val="100000"/>
              </a:lnSpc>
              <a:spcBef>
                <a:spcPct val="0"/>
              </a:spcBef>
              <a:spcAft>
                <a:spcPct val="30000"/>
              </a:spcAft>
              <a:buFontTx/>
              <a:buChar char="•"/>
            </a:pPr>
            <a:r>
              <a:rPr lang="en-US" altLang="en-US" sz="2400"/>
              <a:t>Trait theorists attempt to understand personality by focusing on traits, or those aspects of personality that remain stable.</a:t>
            </a:r>
          </a:p>
          <a:p>
            <a:pPr algn="l">
              <a:lnSpc>
                <a:spcPct val="100000"/>
              </a:lnSpc>
              <a:spcBef>
                <a:spcPct val="0"/>
              </a:spcBef>
              <a:spcAft>
                <a:spcPct val="30000"/>
              </a:spcAft>
              <a:buFontTx/>
              <a:buChar char="•"/>
            </a:pPr>
            <a:r>
              <a:rPr lang="en-US" altLang="en-US" sz="2400"/>
              <a:t>Psychologist Hans Eysenck used two basic dimensions of personality—introversion-extroversion and emotional stability-instability—to organize traits.</a:t>
            </a:r>
          </a:p>
        </p:txBody>
      </p:sp>
      <p:sp>
        <p:nvSpPr>
          <p:cNvPr id="592900" name="Rectangle 4"/>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r>
              <a:rPr lang="en-US" altLang="en-US">
                <a:solidFill>
                  <a:srgbClr val="073499"/>
                </a:solidFill>
              </a:rPr>
              <a:t>Section 1 at a Glance</a:t>
            </a:r>
            <a:endParaRPr lang="en-US" altLang="en-US">
              <a:solidFill>
                <a:srgbClr val="FFCC00"/>
              </a:solidFill>
            </a:endParaRPr>
          </a:p>
        </p:txBody>
      </p:sp>
    </p:spTree>
    <p:custDataLst>
      <p:tags r:id="rId1"/>
    </p:custDataLst>
    <p:extLst>
      <p:ext uri="{BB962C8B-B14F-4D97-AF65-F5344CB8AC3E}">
        <p14:creationId xmlns:p14="http://schemas.microsoft.com/office/powerpoint/2010/main" val="3859131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92899"/>
                                        </p:tgtEl>
                                        <p:attrNameLst>
                                          <p:attrName>style.visibility</p:attrName>
                                        </p:attrNameLst>
                                      </p:cBhvr>
                                      <p:to>
                                        <p:strVal val="visible"/>
                                      </p:to>
                                    </p:set>
                                    <p:animEffect transition="in" filter="wipe(up)">
                                      <p:cBhvr>
                                        <p:cTn id="7" dur="1000"/>
                                        <p:tgtEl>
                                          <p:spTgt spid="5928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289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9797" name="Picture 5" descr="psych_40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1143000"/>
            <a:ext cx="7162800" cy="431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69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4" presetClass="entr" presetSubtype="5" fill="hold" nodeType="afterEffect">
                                  <p:stCondLst>
                                    <p:cond delay="0"/>
                                  </p:stCondLst>
                                  <p:childTnLst>
                                    <p:set>
                                      <p:cBhvr>
                                        <p:cTn id="6" dur="1" fill="hold">
                                          <p:stCondLst>
                                            <p:cond delay="0"/>
                                          </p:stCondLst>
                                        </p:cTn>
                                        <p:tgtEl>
                                          <p:spTgt spid="929797"/>
                                        </p:tgtEl>
                                        <p:attrNameLst>
                                          <p:attrName>style.visibility</p:attrName>
                                        </p:attrNameLst>
                                      </p:cBhvr>
                                      <p:to>
                                        <p:strVal val="visible"/>
                                      </p:to>
                                    </p:set>
                                    <p:animEffect transition="in" filter="randombar(vertical)">
                                      <p:cBhvr>
                                        <p:cTn id="7" dur="1000"/>
                                        <p:tgtEl>
                                          <p:spTgt spid="9297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0818" name="Rectangle 2"/>
          <p:cNvSpPr>
            <a:spLocks noChangeArrowheads="1"/>
          </p:cNvSpPr>
          <p:nvPr/>
        </p:nvSpPr>
        <p:spPr bwMode="auto">
          <a:xfrm>
            <a:off x="1981200" y="1447800"/>
            <a:ext cx="8229600" cy="24384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Thinking Critically</a:t>
            </a:r>
            <a:endParaRPr lang="en-US" altLang="en-US" sz="2800" b="1"/>
          </a:p>
          <a:p>
            <a:pPr algn="l">
              <a:lnSpc>
                <a:spcPct val="100000"/>
              </a:lnSpc>
              <a:spcBef>
                <a:spcPct val="0"/>
              </a:spcBef>
              <a:spcAft>
                <a:spcPct val="30000"/>
              </a:spcAft>
              <a:buFontTx/>
              <a:buChar char="•"/>
            </a:pPr>
            <a:r>
              <a:rPr lang="en-US" altLang="en-US" sz="2400"/>
              <a:t>What personality characteristics characterize each of the four main types of password users?</a:t>
            </a:r>
          </a:p>
          <a:p>
            <a:pPr algn="l">
              <a:lnSpc>
                <a:spcPct val="100000"/>
              </a:lnSpc>
              <a:spcBef>
                <a:spcPct val="0"/>
              </a:spcBef>
              <a:spcAft>
                <a:spcPct val="30000"/>
              </a:spcAft>
              <a:buFontTx/>
              <a:buChar char="•"/>
            </a:pPr>
            <a:r>
              <a:rPr lang="en-US" altLang="en-US" sz="2400"/>
              <a:t>How do you select your computer passwords? What do they reveal about your personality?</a:t>
            </a:r>
          </a:p>
        </p:txBody>
      </p:sp>
    </p:spTree>
    <p:extLst>
      <p:ext uri="{BB962C8B-B14F-4D97-AF65-F5344CB8AC3E}">
        <p14:creationId xmlns:p14="http://schemas.microsoft.com/office/powerpoint/2010/main" val="2100232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687107" name="Rectangle 3"/>
          <p:cNvSpPr>
            <a:spLocks noChangeArrowheads="1"/>
          </p:cNvSpPr>
          <p:nvPr/>
        </p:nvSpPr>
        <p:spPr bwMode="auto">
          <a:xfrm>
            <a:off x="1981200" y="1752600"/>
            <a:ext cx="8229600" cy="35814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5800" indent="-228600"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The Learning Approach</a:t>
            </a:r>
          </a:p>
          <a:p>
            <a:pPr algn="l">
              <a:lnSpc>
                <a:spcPct val="100000"/>
              </a:lnSpc>
              <a:spcBef>
                <a:spcPct val="0"/>
              </a:spcBef>
              <a:spcAft>
                <a:spcPct val="30000"/>
              </a:spcAft>
              <a:buFontTx/>
              <a:buChar char="•"/>
            </a:pPr>
            <a:r>
              <a:rPr lang="en-US" altLang="en-US" sz="2400"/>
              <a:t>The two branches of the learning approach, behaviorism and social-learning theory, focus on how experiences shape behavior.</a:t>
            </a:r>
          </a:p>
          <a:p>
            <a:pPr algn="l">
              <a:lnSpc>
                <a:spcPct val="100000"/>
              </a:lnSpc>
              <a:spcBef>
                <a:spcPct val="0"/>
              </a:spcBef>
              <a:spcAft>
                <a:spcPct val="30000"/>
              </a:spcAft>
              <a:buFontTx/>
              <a:buChar char="•"/>
            </a:pPr>
            <a:r>
              <a:rPr lang="en-US" altLang="en-US" sz="2400"/>
              <a:t>Behaviorists assert that people learn socially desirable behaviors through a process called socialization.</a:t>
            </a:r>
          </a:p>
          <a:p>
            <a:pPr algn="l">
              <a:lnSpc>
                <a:spcPct val="100000"/>
              </a:lnSpc>
              <a:spcBef>
                <a:spcPct val="0"/>
              </a:spcBef>
              <a:spcAft>
                <a:spcPct val="30000"/>
              </a:spcAft>
              <a:buFontTx/>
              <a:buChar char="•"/>
            </a:pPr>
            <a:r>
              <a:rPr lang="en-US" altLang="en-US" sz="2400"/>
              <a:t>Social learning theorists argue that people learn by observation.</a:t>
            </a:r>
          </a:p>
        </p:txBody>
      </p:sp>
      <p:sp>
        <p:nvSpPr>
          <p:cNvPr id="687108" name="Rectangle 4"/>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r>
              <a:rPr lang="en-US" altLang="en-US">
                <a:solidFill>
                  <a:srgbClr val="073499"/>
                </a:solidFill>
              </a:rPr>
              <a:t>Section 3 at a Glance</a:t>
            </a:r>
            <a:endParaRPr lang="en-US" altLang="en-US">
              <a:solidFill>
                <a:srgbClr val="FFCC00"/>
              </a:solidFill>
            </a:endParaRPr>
          </a:p>
        </p:txBody>
      </p:sp>
    </p:spTree>
    <p:custDataLst>
      <p:tags r:id="rId1"/>
    </p:custDataLst>
    <p:extLst>
      <p:ext uri="{BB962C8B-B14F-4D97-AF65-F5344CB8AC3E}">
        <p14:creationId xmlns:p14="http://schemas.microsoft.com/office/powerpoint/2010/main" val="12029658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87107"/>
                                        </p:tgtEl>
                                        <p:attrNameLst>
                                          <p:attrName>style.visibility</p:attrName>
                                        </p:attrNameLst>
                                      </p:cBhvr>
                                      <p:to>
                                        <p:strVal val="visible"/>
                                      </p:to>
                                    </p:set>
                                    <p:animEffect transition="in" filter="wipe(up)">
                                      <p:cBhvr>
                                        <p:cTn id="7" dur="1000"/>
                                        <p:tgtEl>
                                          <p:spTgt spid="687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710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9154"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689155" name="Rectangle 3"/>
          <p:cNvSpPr>
            <a:spLocks noChangeArrowheads="1"/>
          </p:cNvSpPr>
          <p:nvPr/>
        </p:nvSpPr>
        <p:spPr bwMode="auto">
          <a:xfrm>
            <a:off x="1981200" y="2971800"/>
            <a:ext cx="8229600" cy="16764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Reading Focus</a:t>
            </a:r>
            <a:endParaRPr lang="en-US" altLang="en-US" sz="2400" b="1"/>
          </a:p>
          <a:p>
            <a:pPr algn="l">
              <a:lnSpc>
                <a:spcPct val="100000"/>
              </a:lnSpc>
              <a:spcBef>
                <a:spcPct val="0"/>
              </a:spcBef>
              <a:spcAft>
                <a:spcPct val="30000"/>
              </a:spcAft>
              <a:buFontTx/>
              <a:buChar char="•"/>
            </a:pPr>
            <a:r>
              <a:rPr lang="en-US" altLang="en-US" sz="2000"/>
              <a:t>What are some of the beliefs behind behaviorism?</a:t>
            </a:r>
          </a:p>
          <a:p>
            <a:pPr algn="l">
              <a:lnSpc>
                <a:spcPct val="100000"/>
              </a:lnSpc>
              <a:spcBef>
                <a:spcPct val="0"/>
              </a:spcBef>
              <a:spcAft>
                <a:spcPct val="30000"/>
              </a:spcAft>
              <a:buFontTx/>
              <a:buChar char="•"/>
            </a:pPr>
            <a:r>
              <a:rPr lang="en-US" altLang="en-US" sz="2000"/>
              <a:t>How do social-learning theorists approach learning?</a:t>
            </a:r>
          </a:p>
          <a:p>
            <a:pPr algn="l">
              <a:lnSpc>
                <a:spcPct val="100000"/>
              </a:lnSpc>
              <a:spcBef>
                <a:spcPct val="0"/>
              </a:spcBef>
              <a:spcAft>
                <a:spcPct val="30000"/>
              </a:spcAft>
              <a:buFontTx/>
              <a:buChar char="•"/>
            </a:pPr>
            <a:r>
              <a:rPr lang="en-US" altLang="en-US" sz="2000"/>
              <a:t>Why are some psychologists dissatisfied with the learning approach?</a:t>
            </a:r>
          </a:p>
        </p:txBody>
      </p:sp>
      <p:sp>
        <p:nvSpPr>
          <p:cNvPr id="689156" name="Rectangle 4"/>
          <p:cNvSpPr>
            <a:spLocks noChangeArrowheads="1"/>
          </p:cNvSpPr>
          <p:nvPr/>
        </p:nvSpPr>
        <p:spPr bwMode="auto">
          <a:xfrm>
            <a:off x="1981200" y="1143000"/>
            <a:ext cx="8229600" cy="1600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Main Idea</a:t>
            </a:r>
            <a:endParaRPr lang="en-US" altLang="en-US" sz="2400" b="1"/>
          </a:p>
          <a:p>
            <a:pPr algn="l">
              <a:lnSpc>
                <a:spcPct val="100000"/>
              </a:lnSpc>
              <a:spcBef>
                <a:spcPct val="0"/>
              </a:spcBef>
              <a:spcAft>
                <a:spcPct val="30000"/>
              </a:spcAft>
            </a:pPr>
            <a:r>
              <a:rPr lang="en-US" altLang="en-US" sz="2000"/>
              <a:t>The learning approach has two branches: behaviorism and social-learning theory. Behaviorists believe that our actions are learned. Social-learning theorists think that we learn by observation.</a:t>
            </a:r>
          </a:p>
        </p:txBody>
      </p:sp>
      <p:sp>
        <p:nvSpPr>
          <p:cNvPr id="689157"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The Learning Approach</a:t>
            </a:r>
            <a:endParaRPr lang="en-US" altLang="en-US">
              <a:solidFill>
                <a:srgbClr val="FFCC00"/>
              </a:solidFill>
            </a:endParaRPr>
          </a:p>
        </p:txBody>
      </p:sp>
      <p:sp>
        <p:nvSpPr>
          <p:cNvPr id="689158" name="AutoShape 6"/>
          <p:cNvSpPr>
            <a:spLocks noChangeArrowheads="1"/>
          </p:cNvSpPr>
          <p:nvPr/>
        </p:nvSpPr>
        <p:spPr bwMode="auto">
          <a:xfrm flipH="1" flipV="1">
            <a:off x="9982200" y="28194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36305467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89158"/>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689155"/>
                                        </p:tgtEl>
                                        <p:attrNameLst>
                                          <p:attrName>style.visibility</p:attrName>
                                        </p:attrNameLst>
                                      </p:cBhvr>
                                      <p:to>
                                        <p:strVal val="visible"/>
                                      </p:to>
                                    </p:set>
                                    <p:animEffect transition="in" filter="wipe(up)">
                                      <p:cBhvr>
                                        <p:cTn id="10" dur="500"/>
                                        <p:tgtEl>
                                          <p:spTgt spid="689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155" grpId="0" animBg="1"/>
      <p:bldP spid="689158"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1202"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pic>
        <p:nvPicPr>
          <p:cNvPr id="691205" name="Picture 5" descr="psych_40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27364" y="533401"/>
            <a:ext cx="5583237" cy="5540375"/>
          </a:xfrm>
          <a:prstGeom prst="rect">
            <a:avLst/>
          </a:prstGeom>
          <a:noFill/>
          <a:extLst>
            <a:ext uri="{909E8E84-426E-40DD-AFC4-6F175D3DCCD1}">
              <a14:hiddenFill xmlns:a14="http://schemas.microsoft.com/office/drawing/2010/main">
                <a:solidFill>
                  <a:srgbClr val="FFFFFF"/>
                </a:solidFill>
              </a14:hiddenFill>
            </a:ext>
          </a:extLst>
        </p:spPr>
      </p:pic>
      <p:sp>
        <p:nvSpPr>
          <p:cNvPr id="691207" name="Text Box 7"/>
          <p:cNvSpPr txBox="1">
            <a:spLocks noChangeArrowheads="1"/>
          </p:cNvSpPr>
          <p:nvPr/>
        </p:nvSpPr>
        <p:spPr bwMode="auto">
          <a:xfrm>
            <a:off x="7086600" y="2667001"/>
            <a:ext cx="3048000" cy="830997"/>
          </a:xfrm>
          <a:prstGeom prst="rect">
            <a:avLst/>
          </a:prstGeom>
          <a:gradFill rotWithShape="1">
            <a:gsLst>
              <a:gs pos="0">
                <a:srgbClr val="5E8EF8"/>
              </a:gs>
              <a:gs pos="100000">
                <a:srgbClr val="5E8EF8">
                  <a:gamma/>
                  <a:tint val="19216"/>
                  <a:invGamma/>
                </a:srgbClr>
              </a:gs>
            </a:gsLst>
            <a:lin ang="0" scaled="1"/>
          </a:gradFill>
          <a:ln>
            <a:noFill/>
          </a:ln>
          <a:effectLst/>
          <a:extLst>
            <a:ext uri="{91240B29-F687-4F45-9708-019B960494DF}">
              <a14:hiddenLine xmlns:a14="http://schemas.microsoft.com/office/drawing/2010/main" w="9525" algn="ctr">
                <a:solidFill>
                  <a:srgbClr val="FFFF99"/>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spcBef>
                <a:spcPct val="50000"/>
              </a:spcBef>
            </a:pPr>
            <a:r>
              <a:rPr lang="en-US" altLang="en-US" sz="2400" b="1"/>
              <a:t>Who do you want to become?</a:t>
            </a:r>
          </a:p>
        </p:txBody>
      </p:sp>
      <p:pic>
        <p:nvPicPr>
          <p:cNvPr id="691208" name="Picture 8" descr="psych_closeup"/>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676400" y="533400"/>
            <a:ext cx="1219200" cy="67945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0953315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691205"/>
                                        </p:tgtEl>
                                        <p:attrNameLst>
                                          <p:attrName>style.visibility</p:attrName>
                                        </p:attrNameLst>
                                      </p:cBhvr>
                                      <p:to>
                                        <p:strVal val="visible"/>
                                      </p:to>
                                    </p:set>
                                    <p:animEffect transition="in" filter="wipe(left)">
                                      <p:cBhvr>
                                        <p:cTn id="7" dur="1000"/>
                                        <p:tgtEl>
                                          <p:spTgt spid="691205"/>
                                        </p:tgtEl>
                                      </p:cBhvr>
                                    </p:animEffect>
                                  </p:childTnLst>
                                </p:cTn>
                              </p:par>
                            </p:childTnLst>
                          </p:cTn>
                        </p:par>
                        <p:par>
                          <p:cTn id="8" fill="hold" nodeType="afterGroup">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691207"/>
                                        </p:tgtEl>
                                        <p:attrNameLst>
                                          <p:attrName>style.visibility</p:attrName>
                                        </p:attrNameLst>
                                      </p:cBhvr>
                                      <p:to>
                                        <p:strVal val="visible"/>
                                      </p:to>
                                    </p:set>
                                    <p:animEffect transition="in" filter="wipe(left)">
                                      <p:cBhvr>
                                        <p:cTn id="11" dur="500"/>
                                        <p:tgtEl>
                                          <p:spTgt spid="691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1207" grpId="0" animBg="1"/>
    </p:bldLst>
  </p:timing>
</p:sld>
</file>

<file path=ppt/slides/slide4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97378" name="Text Box 2"/>
          <p:cNvSpPr txBox="1">
            <a:spLocks noChangeArrowheads="1"/>
          </p:cNvSpPr>
          <p:nvPr/>
        </p:nvSpPr>
        <p:spPr bwMode="auto">
          <a:xfrm>
            <a:off x="1981200" y="1143000"/>
            <a:ext cx="8229600" cy="14478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14300"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20000"/>
              </a:lnSpc>
              <a:spcBef>
                <a:spcPct val="20000"/>
              </a:spcBef>
            </a:pPr>
            <a:r>
              <a:rPr lang="en-US" altLang="en-US">
                <a:latin typeface="Arial" panose="020B0604020202020204" pitchFamily="34" charset="0"/>
              </a:rPr>
              <a:t>The learning approach emphasizes the effects of experience on behavior. Your behaviors reflect what you have been rewarded or reinforced for.</a:t>
            </a:r>
            <a:endParaRPr lang="en-US" altLang="en-US" sz="2200">
              <a:latin typeface="Arial" panose="020B0604020202020204" pitchFamily="34" charset="0"/>
            </a:endParaRPr>
          </a:p>
        </p:txBody>
      </p:sp>
      <p:grpSp>
        <p:nvGrpSpPr>
          <p:cNvPr id="997379" name="Group 3"/>
          <p:cNvGrpSpPr>
            <a:grpSpLocks/>
          </p:cNvGrpSpPr>
          <p:nvPr/>
        </p:nvGrpSpPr>
        <p:grpSpPr bwMode="auto">
          <a:xfrm>
            <a:off x="1981200" y="2667000"/>
            <a:ext cx="4038600" cy="3429000"/>
            <a:chOff x="288" y="2166"/>
            <a:chExt cx="2448" cy="1338"/>
          </a:xfrm>
        </p:grpSpPr>
        <p:sp>
          <p:nvSpPr>
            <p:cNvPr id="997380" name="Text Box 4"/>
            <p:cNvSpPr txBox="1">
              <a:spLocks noChangeArrowheads="1"/>
            </p:cNvSpPr>
            <p:nvPr/>
          </p:nvSpPr>
          <p:spPr bwMode="auto">
            <a:xfrm>
              <a:off x="288" y="2400"/>
              <a:ext cx="2448" cy="110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Watson claimed external influences shape people’s preferences and behavior.</a:t>
              </a:r>
            </a:p>
            <a:p>
              <a:pPr eaLnBrk="1" hangingPunct="1">
                <a:spcBef>
                  <a:spcPct val="20000"/>
                </a:spcBef>
                <a:buFontTx/>
                <a:buChar char="•"/>
              </a:pPr>
              <a:r>
                <a:rPr lang="en-US" altLang="en-US" sz="2000">
                  <a:latin typeface="Arial" panose="020B0604020202020204" pitchFamily="34" charset="0"/>
                </a:rPr>
                <a:t>Skinner emphasized the effects of reinforcement on behavior and rejected trying to see within people’s minds as unscientific.</a:t>
              </a:r>
            </a:p>
          </p:txBody>
        </p:sp>
        <p:sp>
          <p:nvSpPr>
            <p:cNvPr id="997381" name="Text Box 5"/>
            <p:cNvSpPr txBox="1">
              <a:spLocks noChangeArrowheads="1"/>
            </p:cNvSpPr>
            <p:nvPr/>
          </p:nvSpPr>
          <p:spPr bwMode="auto">
            <a:xfrm>
              <a:off x="288" y="2166"/>
              <a:ext cx="2448" cy="23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John Watson and B. F. Skinner</a:t>
              </a:r>
              <a:endParaRPr lang="en-US" altLang="en-US" sz="2000" b="1">
                <a:latin typeface="Arial" panose="020B0604020202020204" pitchFamily="34" charset="0"/>
              </a:endParaRPr>
            </a:p>
          </p:txBody>
        </p:sp>
      </p:grpSp>
      <p:sp>
        <p:nvSpPr>
          <p:cNvPr id="997382" name="Rectangle 6"/>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Behaviorism</a:t>
            </a:r>
            <a:endParaRPr lang="en-US" altLang="en-US">
              <a:solidFill>
                <a:srgbClr val="FFCC00"/>
              </a:solidFill>
            </a:endParaRPr>
          </a:p>
        </p:txBody>
      </p:sp>
      <p:grpSp>
        <p:nvGrpSpPr>
          <p:cNvPr id="997383" name="Group 7"/>
          <p:cNvGrpSpPr>
            <a:grpSpLocks/>
          </p:cNvGrpSpPr>
          <p:nvPr/>
        </p:nvGrpSpPr>
        <p:grpSpPr bwMode="auto">
          <a:xfrm>
            <a:off x="6172200" y="2667000"/>
            <a:ext cx="4038600" cy="3429000"/>
            <a:chOff x="288" y="2166"/>
            <a:chExt cx="2448" cy="1338"/>
          </a:xfrm>
        </p:grpSpPr>
        <p:sp>
          <p:nvSpPr>
            <p:cNvPr id="997384" name="Text Box 8"/>
            <p:cNvSpPr txBox="1">
              <a:spLocks noChangeArrowheads="1"/>
            </p:cNvSpPr>
            <p:nvPr/>
          </p:nvSpPr>
          <p:spPr bwMode="auto">
            <a:xfrm>
              <a:off x="288" y="2400"/>
              <a:ext cx="2448" cy="110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Watson and Skinner discarded ideas of personal freedom, choice, and self-direction in favor of external influences such as parental approval.</a:t>
              </a:r>
            </a:p>
            <a:p>
              <a:pPr eaLnBrk="1" hangingPunct="1">
                <a:spcBef>
                  <a:spcPct val="20000"/>
                </a:spcBef>
                <a:buFontTx/>
                <a:buChar char="•"/>
              </a:pPr>
              <a:r>
                <a:rPr lang="en-US" altLang="en-US" sz="2000" b="1">
                  <a:latin typeface="Arial" panose="020B0604020202020204" pitchFamily="34" charset="0"/>
                </a:rPr>
                <a:t>Socialization:</a:t>
              </a:r>
              <a:r>
                <a:rPr lang="en-US" altLang="en-US" sz="2000">
                  <a:latin typeface="Arial" panose="020B0604020202020204" pitchFamily="34" charset="0"/>
                </a:rPr>
                <a:t> the process by which people learn socially desirable behaviors</a:t>
              </a:r>
            </a:p>
          </p:txBody>
        </p:sp>
        <p:sp>
          <p:nvSpPr>
            <p:cNvPr id="997385" name="Text Box 9"/>
            <p:cNvSpPr txBox="1">
              <a:spLocks noChangeArrowheads="1"/>
            </p:cNvSpPr>
            <p:nvPr/>
          </p:nvSpPr>
          <p:spPr bwMode="auto">
            <a:xfrm>
              <a:off x="288" y="2166"/>
              <a:ext cx="2448" cy="23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Socialization</a:t>
              </a:r>
              <a:endParaRPr lang="en-US" altLang="en-US" sz="2000" b="1">
                <a:latin typeface="Arial" panose="020B0604020202020204" pitchFamily="34" charset="0"/>
              </a:endParaRPr>
            </a:p>
          </p:txBody>
        </p:sp>
      </p:grpSp>
      <p:sp>
        <p:nvSpPr>
          <p:cNvPr id="997386" name="AutoShape 10"/>
          <p:cNvSpPr>
            <a:spLocks noChangeArrowheads="1"/>
          </p:cNvSpPr>
          <p:nvPr/>
        </p:nvSpPr>
        <p:spPr bwMode="auto">
          <a:xfrm flipH="1" flipV="1">
            <a:off x="9982200" y="2667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97387" name="AutoShape 11"/>
          <p:cNvSpPr>
            <a:spLocks noChangeArrowheads="1"/>
          </p:cNvSpPr>
          <p:nvPr/>
        </p:nvSpPr>
        <p:spPr bwMode="auto">
          <a:xfrm flipH="1" flipV="1">
            <a:off x="5715000" y="58674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38577099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97386"/>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8" fill="hold" nodeType="afterEffect">
                                  <p:stCondLst>
                                    <p:cond delay="0"/>
                                  </p:stCondLst>
                                  <p:childTnLst>
                                    <p:set>
                                      <p:cBhvr>
                                        <p:cTn id="9" dur="1" fill="hold">
                                          <p:stCondLst>
                                            <p:cond delay="0"/>
                                          </p:stCondLst>
                                        </p:cTn>
                                        <p:tgtEl>
                                          <p:spTgt spid="997379"/>
                                        </p:tgtEl>
                                        <p:attrNameLst>
                                          <p:attrName>style.visibility</p:attrName>
                                        </p:attrNameLst>
                                      </p:cBhvr>
                                      <p:to>
                                        <p:strVal val="visible"/>
                                      </p:to>
                                    </p:set>
                                    <p:animEffect transition="in" filter="wipe(left)">
                                      <p:cBhvr>
                                        <p:cTn id="10" dur="500"/>
                                        <p:tgtEl>
                                          <p:spTgt spid="997379"/>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97387"/>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997387"/>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8" fill="hold" nodeType="afterEffect">
                                  <p:stCondLst>
                                    <p:cond delay="0"/>
                                  </p:stCondLst>
                                  <p:childTnLst>
                                    <p:set>
                                      <p:cBhvr>
                                        <p:cTn id="20" dur="1" fill="hold">
                                          <p:stCondLst>
                                            <p:cond delay="0"/>
                                          </p:stCondLst>
                                        </p:cTn>
                                        <p:tgtEl>
                                          <p:spTgt spid="997383"/>
                                        </p:tgtEl>
                                        <p:attrNameLst>
                                          <p:attrName>style.visibility</p:attrName>
                                        </p:attrNameLst>
                                      </p:cBhvr>
                                      <p:to>
                                        <p:strVal val="visible"/>
                                      </p:to>
                                    </p:set>
                                    <p:animEffect transition="in" filter="wipe(left)">
                                      <p:cBhvr>
                                        <p:cTn id="21" dur="500"/>
                                        <p:tgtEl>
                                          <p:spTgt spid="9973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7386" grpId="0" animBg="1"/>
      <p:bldP spid="997387" grpId="0" animBg="1"/>
      <p:bldP spid="997387" grpId="1"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5586"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835587" name="Rectangle 3"/>
          <p:cNvSpPr>
            <a:spLocks noChangeArrowheads="1"/>
          </p:cNvSpPr>
          <p:nvPr/>
        </p:nvSpPr>
        <p:spPr bwMode="auto">
          <a:xfrm>
            <a:off x="1981200" y="3657600"/>
            <a:ext cx="8229600" cy="15240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through socialization and reinforcement</a:t>
            </a:r>
          </a:p>
        </p:txBody>
      </p:sp>
      <p:sp>
        <p:nvSpPr>
          <p:cNvPr id="835588" name="Rectangle 4"/>
          <p:cNvSpPr>
            <a:spLocks noChangeArrowheads="1"/>
          </p:cNvSpPr>
          <p:nvPr/>
        </p:nvSpPr>
        <p:spPr bwMode="auto">
          <a:xfrm>
            <a:off x="1981200" y="16002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Summarize</a:t>
            </a:r>
          </a:p>
          <a:p>
            <a:pPr>
              <a:lnSpc>
                <a:spcPct val="100000"/>
              </a:lnSpc>
              <a:spcBef>
                <a:spcPct val="0"/>
              </a:spcBef>
              <a:spcAft>
                <a:spcPct val="30000"/>
              </a:spcAft>
            </a:pPr>
            <a:r>
              <a:rPr lang="en-US" altLang="en-US"/>
              <a:t>According to behaviorists, how do people learn acceptable behavior?</a:t>
            </a:r>
          </a:p>
        </p:txBody>
      </p:sp>
      <p:sp>
        <p:nvSpPr>
          <p:cNvPr id="835589"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835590" name="AutoShape 6"/>
          <p:cNvSpPr>
            <a:spLocks noChangeArrowheads="1"/>
          </p:cNvSpPr>
          <p:nvPr/>
        </p:nvSpPr>
        <p:spPr bwMode="auto">
          <a:xfrm flipH="1" flipV="1">
            <a:off x="9982200" y="36576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37840693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35590"/>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835587"/>
                                        </p:tgtEl>
                                        <p:attrNameLst>
                                          <p:attrName>style.visibility</p:attrName>
                                        </p:attrNameLst>
                                      </p:cBhvr>
                                      <p:to>
                                        <p:strVal val="visible"/>
                                      </p:to>
                                    </p:set>
                                    <p:animEffect transition="in" filter="wipe(up)">
                                      <p:cBhvr>
                                        <p:cTn id="10" dur="500"/>
                                        <p:tgtEl>
                                          <p:spTgt spid="8355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5587" grpId="0" animBg="1"/>
      <p:bldP spid="835590"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9429" name="Picture 5" descr="psych_40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52600" y="914400"/>
            <a:ext cx="8686800" cy="4191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6876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afterEffect">
                                  <p:stCondLst>
                                    <p:cond delay="0"/>
                                  </p:stCondLst>
                                  <p:childTnLst>
                                    <p:set>
                                      <p:cBhvr>
                                        <p:cTn id="6" dur="1" fill="hold">
                                          <p:stCondLst>
                                            <p:cond delay="0"/>
                                          </p:stCondLst>
                                        </p:cTn>
                                        <p:tgtEl>
                                          <p:spTgt spid="999429"/>
                                        </p:tgtEl>
                                        <p:attrNameLst>
                                          <p:attrName>style.visibility</p:attrName>
                                        </p:attrNameLst>
                                      </p:cBhvr>
                                      <p:to>
                                        <p:strVal val="visible"/>
                                      </p:to>
                                    </p:set>
                                    <p:animEffect transition="in" filter="fade">
                                      <p:cBhvr>
                                        <p:cTn id="7" dur="1000"/>
                                        <p:tgtEl>
                                          <p:spTgt spid="9994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450"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1000451" name="Rectangle 3"/>
          <p:cNvSpPr>
            <a:spLocks noChangeArrowheads="1"/>
          </p:cNvSpPr>
          <p:nvPr/>
        </p:nvSpPr>
        <p:spPr bwMode="auto">
          <a:xfrm>
            <a:off x="1981200" y="2514600"/>
            <a:ext cx="8229600" cy="35814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Albert Bandura</a:t>
            </a:r>
            <a:endParaRPr lang="en-US" altLang="en-US" sz="2400" b="1"/>
          </a:p>
          <a:p>
            <a:pPr algn="l">
              <a:lnSpc>
                <a:spcPct val="100000"/>
              </a:lnSpc>
              <a:spcBef>
                <a:spcPct val="0"/>
              </a:spcBef>
              <a:spcAft>
                <a:spcPct val="30000"/>
              </a:spcAft>
              <a:buFontTx/>
              <a:buChar char="•"/>
            </a:pPr>
            <a:r>
              <a:rPr lang="en-US" altLang="en-US" sz="2000"/>
              <a:t>Bandura argued that practically any behavior that could be learned from direct experience could also be learned by observing and modeling other people.</a:t>
            </a:r>
          </a:p>
          <a:p>
            <a:pPr algn="l">
              <a:lnSpc>
                <a:spcPct val="100000"/>
              </a:lnSpc>
              <a:spcBef>
                <a:spcPct val="0"/>
              </a:spcBef>
              <a:spcAft>
                <a:spcPct val="30000"/>
              </a:spcAft>
              <a:buFontTx/>
              <a:buChar char="•"/>
            </a:pPr>
            <a:r>
              <a:rPr lang="en-US" altLang="en-US" sz="2000"/>
              <a:t>One study showed that children who witnessed a violent action were more likely to repeat that action</a:t>
            </a:r>
          </a:p>
          <a:p>
            <a:pPr algn="l">
              <a:lnSpc>
                <a:spcPct val="100000"/>
              </a:lnSpc>
              <a:spcBef>
                <a:spcPct val="0"/>
              </a:spcBef>
              <a:spcAft>
                <a:spcPct val="30000"/>
              </a:spcAft>
              <a:buFontTx/>
              <a:buChar char="•"/>
            </a:pPr>
            <a:r>
              <a:rPr lang="en-US" altLang="en-US" sz="2000"/>
              <a:t>Another study showed that children would not copy an adult’s behavior if the adult was punished for that behavior</a:t>
            </a:r>
          </a:p>
          <a:p>
            <a:pPr algn="l">
              <a:lnSpc>
                <a:spcPct val="100000"/>
              </a:lnSpc>
              <a:spcBef>
                <a:spcPct val="0"/>
              </a:spcBef>
              <a:spcAft>
                <a:spcPct val="30000"/>
              </a:spcAft>
              <a:buFontTx/>
              <a:buChar char="•"/>
            </a:pPr>
            <a:r>
              <a:rPr lang="en-US" altLang="en-US" sz="2000"/>
              <a:t>These studies suggest that children learn what society deems acceptable behavior by watching and modeling others</a:t>
            </a:r>
          </a:p>
        </p:txBody>
      </p:sp>
      <p:sp>
        <p:nvSpPr>
          <p:cNvPr id="1000452" name="Rectangle 4"/>
          <p:cNvSpPr>
            <a:spLocks noChangeArrowheads="1"/>
          </p:cNvSpPr>
          <p:nvPr/>
        </p:nvSpPr>
        <p:spPr bwMode="auto">
          <a:xfrm>
            <a:off x="1981200" y="1143000"/>
            <a:ext cx="8229600" cy="12954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endParaRPr lang="en-US" altLang="en-US" sz="2400" b="1"/>
          </a:p>
          <a:p>
            <a:pPr algn="l">
              <a:lnSpc>
                <a:spcPct val="100000"/>
              </a:lnSpc>
              <a:spcBef>
                <a:spcPct val="0"/>
              </a:spcBef>
              <a:spcAft>
                <a:spcPct val="30000"/>
              </a:spcAft>
              <a:buFontTx/>
              <a:buChar char="•"/>
            </a:pPr>
            <a:r>
              <a:rPr lang="en-US" altLang="en-US" sz="2000"/>
              <a:t>Focuses on the importance of learning by observation, and on the role of the cognitive processes that produce individual differences</a:t>
            </a:r>
          </a:p>
        </p:txBody>
      </p:sp>
      <p:sp>
        <p:nvSpPr>
          <p:cNvPr id="1000453"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Social-Learning Theory</a:t>
            </a:r>
            <a:endParaRPr lang="en-US" altLang="en-US">
              <a:solidFill>
                <a:srgbClr val="FFCC00"/>
              </a:solidFill>
            </a:endParaRPr>
          </a:p>
        </p:txBody>
      </p:sp>
      <p:sp>
        <p:nvSpPr>
          <p:cNvPr id="1000454" name="AutoShape 6"/>
          <p:cNvSpPr>
            <a:spLocks noChangeArrowheads="1"/>
          </p:cNvSpPr>
          <p:nvPr/>
        </p:nvSpPr>
        <p:spPr bwMode="auto">
          <a:xfrm flipH="1" flipV="1">
            <a:off x="9982200" y="25146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18884338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00454"/>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1000451"/>
                                        </p:tgtEl>
                                        <p:attrNameLst>
                                          <p:attrName>style.visibility</p:attrName>
                                        </p:attrNameLst>
                                      </p:cBhvr>
                                      <p:to>
                                        <p:strVal val="visible"/>
                                      </p:to>
                                    </p:set>
                                    <p:animEffect transition="in" filter="wipe(up)">
                                      <p:cBhvr>
                                        <p:cTn id="10" dur="500"/>
                                        <p:tgtEl>
                                          <p:spTgt spid="10004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0451" grpId="0" animBg="1"/>
      <p:bldP spid="100045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2498"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1002499" name="Rectangle 3"/>
          <p:cNvSpPr>
            <a:spLocks noChangeArrowheads="1"/>
          </p:cNvSpPr>
          <p:nvPr/>
        </p:nvSpPr>
        <p:spPr bwMode="auto">
          <a:xfrm>
            <a:off x="1981200" y="3657600"/>
            <a:ext cx="8229600" cy="21336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2625" indent="-225425"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Purposeful Learning</a:t>
            </a:r>
            <a:endParaRPr lang="en-US" altLang="en-US" sz="2400" b="1"/>
          </a:p>
          <a:p>
            <a:pPr algn="l">
              <a:lnSpc>
                <a:spcPct val="100000"/>
              </a:lnSpc>
              <a:spcBef>
                <a:spcPct val="0"/>
              </a:spcBef>
              <a:spcAft>
                <a:spcPct val="30000"/>
              </a:spcAft>
              <a:buFontTx/>
              <a:buChar char="•"/>
            </a:pPr>
            <a:r>
              <a:rPr lang="en-US" altLang="en-US" sz="2000"/>
              <a:t>Individuals seek to learn about their environments and have a certain degree of control over reinforcement. Behavior is not based solely on observation, and internal variables influence how we act.</a:t>
            </a:r>
          </a:p>
          <a:p>
            <a:pPr lvl="1" algn="l">
              <a:lnSpc>
                <a:spcPct val="100000"/>
              </a:lnSpc>
              <a:spcBef>
                <a:spcPct val="0"/>
              </a:spcBef>
              <a:spcAft>
                <a:spcPct val="30000"/>
              </a:spcAft>
              <a:buFontTx/>
              <a:buChar char="–"/>
            </a:pPr>
            <a:r>
              <a:rPr lang="en-US" altLang="en-US" sz="1800"/>
              <a:t>Internal factors: skills, values, goals, expectations, self-efficacy expectations</a:t>
            </a:r>
          </a:p>
        </p:txBody>
      </p:sp>
      <p:sp>
        <p:nvSpPr>
          <p:cNvPr id="1002500" name="Rectangle 4"/>
          <p:cNvSpPr>
            <a:spLocks noChangeArrowheads="1"/>
          </p:cNvSpPr>
          <p:nvPr/>
        </p:nvSpPr>
        <p:spPr bwMode="auto">
          <a:xfrm>
            <a:off x="1981200" y="1066800"/>
            <a:ext cx="8229600" cy="24384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2625" indent="-225425"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Social Cognitive Theory</a:t>
            </a:r>
            <a:endParaRPr lang="en-US" altLang="en-US" sz="2400" b="1"/>
          </a:p>
          <a:p>
            <a:pPr algn="l">
              <a:lnSpc>
                <a:spcPct val="100000"/>
              </a:lnSpc>
              <a:spcBef>
                <a:spcPct val="0"/>
              </a:spcBef>
              <a:spcAft>
                <a:spcPct val="30000"/>
              </a:spcAft>
              <a:buFontTx/>
              <a:buChar char="•"/>
            </a:pPr>
            <a:r>
              <a:rPr lang="en-US" altLang="en-US" sz="2000"/>
              <a:t>Personality is shaped and learning is acquired by the interaction of:</a:t>
            </a:r>
          </a:p>
          <a:p>
            <a:pPr lvl="1" algn="l">
              <a:lnSpc>
                <a:spcPct val="100000"/>
              </a:lnSpc>
              <a:spcBef>
                <a:spcPct val="0"/>
              </a:spcBef>
              <a:spcAft>
                <a:spcPct val="30000"/>
              </a:spcAft>
              <a:buFontTx/>
              <a:buChar char="–"/>
            </a:pPr>
            <a:r>
              <a:rPr lang="en-US" altLang="en-US" sz="1800"/>
              <a:t>Personal factors (thoughts, beliefs, values, genetic makeup)</a:t>
            </a:r>
          </a:p>
          <a:p>
            <a:pPr lvl="1" algn="l">
              <a:lnSpc>
                <a:spcPct val="100000"/>
              </a:lnSpc>
              <a:spcBef>
                <a:spcPct val="0"/>
              </a:spcBef>
              <a:spcAft>
                <a:spcPct val="30000"/>
              </a:spcAft>
              <a:buFontTx/>
              <a:buChar char="–"/>
            </a:pPr>
            <a:r>
              <a:rPr lang="en-US" altLang="en-US" sz="1800"/>
              <a:t>Behavior (one’s actions and experience)</a:t>
            </a:r>
          </a:p>
          <a:p>
            <a:pPr lvl="1" algn="l">
              <a:lnSpc>
                <a:spcPct val="100000"/>
              </a:lnSpc>
              <a:spcBef>
                <a:spcPct val="0"/>
              </a:spcBef>
              <a:spcAft>
                <a:spcPct val="30000"/>
              </a:spcAft>
              <a:buFontTx/>
              <a:buChar char="–"/>
            </a:pPr>
            <a:r>
              <a:rPr lang="en-US" altLang="en-US" sz="1800"/>
              <a:t>Environmental factors (social, cultural, and political forces)</a:t>
            </a:r>
          </a:p>
          <a:p>
            <a:pPr algn="l">
              <a:lnSpc>
                <a:spcPct val="100000"/>
              </a:lnSpc>
              <a:spcBef>
                <a:spcPct val="0"/>
              </a:spcBef>
              <a:spcAft>
                <a:spcPct val="30000"/>
              </a:spcAft>
              <a:buFontTx/>
              <a:buChar char="•"/>
            </a:pPr>
            <a:r>
              <a:rPr lang="en-US" altLang="en-US" sz="2000"/>
              <a:t>Presents a way to understand and predict human behavior</a:t>
            </a:r>
          </a:p>
        </p:txBody>
      </p:sp>
      <p:sp>
        <p:nvSpPr>
          <p:cNvPr id="1002502" name="AutoShape 6"/>
          <p:cNvSpPr>
            <a:spLocks noChangeArrowheads="1"/>
          </p:cNvSpPr>
          <p:nvPr/>
        </p:nvSpPr>
        <p:spPr bwMode="auto">
          <a:xfrm flipH="1" flipV="1">
            <a:off x="9982200" y="35814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27154065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02502"/>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1002499"/>
                                        </p:tgtEl>
                                        <p:attrNameLst>
                                          <p:attrName>style.visibility</p:attrName>
                                        </p:attrNameLst>
                                      </p:cBhvr>
                                      <p:to>
                                        <p:strVal val="visible"/>
                                      </p:to>
                                    </p:set>
                                    <p:animEffect transition="in" filter="wipe(up)">
                                      <p:cBhvr>
                                        <p:cTn id="10" dur="500"/>
                                        <p:tgtEl>
                                          <p:spTgt spid="10024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2499" grpId="0" animBg="1"/>
      <p:bldP spid="100250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3586" name="Rectangle 1026"/>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63587" name="Rectangle 1027"/>
          <p:cNvSpPr>
            <a:spLocks noChangeArrowheads="1"/>
          </p:cNvSpPr>
          <p:nvPr/>
        </p:nvSpPr>
        <p:spPr bwMode="auto">
          <a:xfrm>
            <a:off x="1981200" y="1524000"/>
            <a:ext cx="8229600" cy="21336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5800" indent="-228600"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The Trait Approach</a:t>
            </a:r>
          </a:p>
          <a:p>
            <a:pPr algn="l">
              <a:lnSpc>
                <a:spcPct val="100000"/>
              </a:lnSpc>
              <a:spcBef>
                <a:spcPct val="0"/>
              </a:spcBef>
              <a:spcAft>
                <a:spcPct val="30000"/>
              </a:spcAft>
              <a:buFontTx/>
              <a:buChar char="•"/>
            </a:pPr>
            <a:r>
              <a:rPr lang="en-US" altLang="en-US" sz="2400"/>
              <a:t>The Five Factor Model identifies five basic personality factors: extroversion, agreeableness, conscientiousness, neuroticism, and openness to experience.</a:t>
            </a:r>
          </a:p>
        </p:txBody>
      </p:sp>
      <p:sp>
        <p:nvSpPr>
          <p:cNvPr id="963588" name="Rectangle 1028"/>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r>
              <a:rPr lang="en-US" altLang="en-US">
                <a:solidFill>
                  <a:srgbClr val="073499"/>
                </a:solidFill>
              </a:rPr>
              <a:t>Section 1 at a Glance </a:t>
            </a:r>
            <a:r>
              <a:rPr lang="en-US" altLang="en-US" i="1">
                <a:solidFill>
                  <a:srgbClr val="073499"/>
                </a:solidFill>
              </a:rPr>
              <a:t>(cont.)</a:t>
            </a:r>
            <a:endParaRPr lang="en-US" altLang="en-US" i="1">
              <a:solidFill>
                <a:srgbClr val="FFCC00"/>
              </a:solidFill>
            </a:endParaRPr>
          </a:p>
        </p:txBody>
      </p:sp>
    </p:spTree>
    <p:custDataLst>
      <p:tags r:id="rId1"/>
    </p:custDataLst>
    <p:extLst>
      <p:ext uri="{BB962C8B-B14F-4D97-AF65-F5344CB8AC3E}">
        <p14:creationId xmlns:p14="http://schemas.microsoft.com/office/powerpoint/2010/main" val="15490331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63587"/>
                                        </p:tgtEl>
                                        <p:attrNameLst>
                                          <p:attrName>style.visibility</p:attrName>
                                        </p:attrNameLst>
                                      </p:cBhvr>
                                      <p:to>
                                        <p:strVal val="visible"/>
                                      </p:to>
                                    </p:set>
                                    <p:animEffect transition="in" filter="wipe(up)">
                                      <p:cBhvr>
                                        <p:cTn id="7" dur="1000"/>
                                        <p:tgtEl>
                                          <p:spTgt spid="9635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3587"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4549" name="Picture 5" descr="psych_407"/>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67139" y="609600"/>
            <a:ext cx="4643437" cy="525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27889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6" presetClass="entr" presetSubtype="32" fill="hold" nodeType="afterEffect">
                                  <p:stCondLst>
                                    <p:cond delay="0"/>
                                  </p:stCondLst>
                                  <p:childTnLst>
                                    <p:set>
                                      <p:cBhvr>
                                        <p:cTn id="6" dur="1" fill="hold">
                                          <p:stCondLst>
                                            <p:cond delay="0"/>
                                          </p:stCondLst>
                                        </p:cTn>
                                        <p:tgtEl>
                                          <p:spTgt spid="1004549"/>
                                        </p:tgtEl>
                                        <p:attrNameLst>
                                          <p:attrName>style.visibility</p:attrName>
                                        </p:attrNameLst>
                                      </p:cBhvr>
                                      <p:to>
                                        <p:strVal val="visible"/>
                                      </p:to>
                                    </p:set>
                                    <p:animEffect transition="in" filter="circle(out)">
                                      <p:cBhvr>
                                        <p:cTn id="7" dur="1000"/>
                                        <p:tgtEl>
                                          <p:spTgt spid="10045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7986"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37987" name="Rectangle 3"/>
          <p:cNvSpPr>
            <a:spLocks noChangeArrowheads="1"/>
          </p:cNvSpPr>
          <p:nvPr/>
        </p:nvSpPr>
        <p:spPr bwMode="auto">
          <a:xfrm>
            <a:off x="1981200" y="3581400"/>
            <a:ext cx="8229600" cy="15240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Personal, behavioral, and environmental factors influence our personality and learning.</a:t>
            </a:r>
          </a:p>
        </p:txBody>
      </p:sp>
      <p:sp>
        <p:nvSpPr>
          <p:cNvPr id="937988" name="Rectangle 4"/>
          <p:cNvSpPr>
            <a:spLocks noChangeArrowheads="1"/>
          </p:cNvSpPr>
          <p:nvPr/>
        </p:nvSpPr>
        <p:spPr bwMode="auto">
          <a:xfrm>
            <a:off x="1981200" y="1600200"/>
            <a:ext cx="8229600" cy="15240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Identify Supporting Details</a:t>
            </a:r>
          </a:p>
          <a:p>
            <a:pPr>
              <a:lnSpc>
                <a:spcPct val="100000"/>
              </a:lnSpc>
              <a:spcBef>
                <a:spcPct val="0"/>
              </a:spcBef>
              <a:spcAft>
                <a:spcPct val="30000"/>
              </a:spcAft>
            </a:pPr>
            <a:r>
              <a:rPr lang="en-US" altLang="en-US"/>
              <a:t>What is social cognitive theory?</a:t>
            </a:r>
          </a:p>
        </p:txBody>
      </p:sp>
      <p:sp>
        <p:nvSpPr>
          <p:cNvPr id="937989"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937990" name="AutoShape 6"/>
          <p:cNvSpPr>
            <a:spLocks noChangeArrowheads="1"/>
          </p:cNvSpPr>
          <p:nvPr/>
        </p:nvSpPr>
        <p:spPr bwMode="auto">
          <a:xfrm flipH="1" flipV="1">
            <a:off x="9982200" y="32004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42772463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37990"/>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37987"/>
                                        </p:tgtEl>
                                        <p:attrNameLst>
                                          <p:attrName>style.visibility</p:attrName>
                                        </p:attrNameLst>
                                      </p:cBhvr>
                                      <p:to>
                                        <p:strVal val="visible"/>
                                      </p:to>
                                    </p:set>
                                    <p:animEffect transition="in" filter="wipe(up)">
                                      <p:cBhvr>
                                        <p:cTn id="10" dur="500"/>
                                        <p:tgtEl>
                                          <p:spTgt spid="9379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7987" grpId="0" animBg="1"/>
      <p:bldP spid="937990"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5570"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1005571" name="Rectangle 3"/>
          <p:cNvSpPr>
            <a:spLocks noChangeArrowheads="1"/>
          </p:cNvSpPr>
          <p:nvPr/>
        </p:nvSpPr>
        <p:spPr bwMode="auto">
          <a:xfrm>
            <a:off x="1981200" y="1524000"/>
            <a:ext cx="8229600" cy="36576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5800" indent="-228600"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20000"/>
              </a:lnSpc>
              <a:spcBef>
                <a:spcPct val="50000"/>
              </a:spcBef>
              <a:spcAft>
                <a:spcPct val="30000"/>
              </a:spcAft>
              <a:buFontTx/>
              <a:buChar char="•"/>
            </a:pPr>
            <a:r>
              <a:rPr lang="en-US" altLang="en-US" sz="2000"/>
              <a:t>Learning theory has made key contributions to the understanding of behavior, but it has also left some psychologists dissatisfied.</a:t>
            </a:r>
          </a:p>
          <a:p>
            <a:pPr algn="l">
              <a:lnSpc>
                <a:spcPct val="120000"/>
              </a:lnSpc>
              <a:spcBef>
                <a:spcPct val="50000"/>
              </a:spcBef>
              <a:spcAft>
                <a:spcPct val="30000"/>
              </a:spcAft>
              <a:buFontTx/>
              <a:buChar char="•"/>
            </a:pPr>
            <a:r>
              <a:rPr lang="en-US" altLang="en-US" sz="2000"/>
              <a:t>Behaviorism does not describe, explain, or even suggest the richness of inner human experience. It does not deal with thoughts, feelings, or inner maps.</a:t>
            </a:r>
          </a:p>
          <a:p>
            <a:pPr algn="l">
              <a:lnSpc>
                <a:spcPct val="120000"/>
              </a:lnSpc>
              <a:spcBef>
                <a:spcPct val="50000"/>
              </a:spcBef>
              <a:spcAft>
                <a:spcPct val="30000"/>
              </a:spcAft>
              <a:buFontTx/>
              <a:buChar char="•"/>
            </a:pPr>
            <a:r>
              <a:rPr lang="en-US" altLang="en-US" sz="2000"/>
              <a:t>Social-learning theory attempts to deal with these issues, but critics say it is not satisfactory.</a:t>
            </a:r>
          </a:p>
        </p:txBody>
      </p:sp>
      <p:sp>
        <p:nvSpPr>
          <p:cNvPr id="1005572" name="Rectangle 4"/>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Evaluation of the Learning Approach</a:t>
            </a:r>
            <a:endParaRPr lang="en-US" altLang="en-US">
              <a:solidFill>
                <a:srgbClr val="FFCC00"/>
              </a:solidFill>
            </a:endParaRPr>
          </a:p>
        </p:txBody>
      </p:sp>
    </p:spTree>
    <p:custDataLst>
      <p:tags r:id="rId1"/>
    </p:custDataLst>
    <p:extLst>
      <p:ext uri="{BB962C8B-B14F-4D97-AF65-F5344CB8AC3E}">
        <p14:creationId xmlns:p14="http://schemas.microsoft.com/office/powerpoint/2010/main" val="3288021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05571"/>
                                        </p:tgtEl>
                                        <p:attrNameLst>
                                          <p:attrName>style.visibility</p:attrName>
                                        </p:attrNameLst>
                                      </p:cBhvr>
                                      <p:to>
                                        <p:strVal val="visible"/>
                                      </p:to>
                                    </p:set>
                                    <p:animEffect transition="in" filter="wipe(up)">
                                      <p:cBhvr>
                                        <p:cTn id="7" dur="1000"/>
                                        <p:tgtEl>
                                          <p:spTgt spid="10055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5571"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7618"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1007619" name="Rectangle 3"/>
          <p:cNvSpPr>
            <a:spLocks noChangeArrowheads="1"/>
          </p:cNvSpPr>
          <p:nvPr/>
        </p:nvSpPr>
        <p:spPr bwMode="auto">
          <a:xfrm>
            <a:off x="1981200" y="3581400"/>
            <a:ext cx="8229600" cy="15240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Learning theorists emphasize the influence of environment.</a:t>
            </a:r>
          </a:p>
        </p:txBody>
      </p:sp>
      <p:sp>
        <p:nvSpPr>
          <p:cNvPr id="1007620" name="Rectangle 4"/>
          <p:cNvSpPr>
            <a:spLocks noChangeArrowheads="1"/>
          </p:cNvSpPr>
          <p:nvPr/>
        </p:nvSpPr>
        <p:spPr bwMode="auto">
          <a:xfrm>
            <a:off x="1981200" y="1600200"/>
            <a:ext cx="8229600" cy="17526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Contrast</a:t>
            </a:r>
          </a:p>
          <a:p>
            <a:pPr>
              <a:lnSpc>
                <a:spcPct val="100000"/>
              </a:lnSpc>
              <a:spcBef>
                <a:spcPct val="0"/>
              </a:spcBef>
              <a:spcAft>
                <a:spcPct val="30000"/>
              </a:spcAft>
            </a:pPr>
            <a:r>
              <a:rPr lang="en-US" altLang="en-US"/>
              <a:t>In what way do learning theorists disagree with psychoanalytic theorists?</a:t>
            </a:r>
          </a:p>
        </p:txBody>
      </p:sp>
      <p:sp>
        <p:nvSpPr>
          <p:cNvPr id="1007621"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1007622" name="AutoShape 6"/>
          <p:cNvSpPr>
            <a:spLocks noChangeArrowheads="1"/>
          </p:cNvSpPr>
          <p:nvPr/>
        </p:nvSpPr>
        <p:spPr bwMode="auto">
          <a:xfrm flipH="1" flipV="1">
            <a:off x="9982200" y="3429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18415162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07622"/>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1007619"/>
                                        </p:tgtEl>
                                        <p:attrNameLst>
                                          <p:attrName>style.visibility</p:attrName>
                                        </p:attrNameLst>
                                      </p:cBhvr>
                                      <p:to>
                                        <p:strVal val="visible"/>
                                      </p:to>
                                    </p:set>
                                    <p:animEffect transition="in" filter="wipe(up)">
                                      <p:cBhvr>
                                        <p:cTn id="10" dur="500"/>
                                        <p:tgtEl>
                                          <p:spTgt spid="10076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7619" grpId="0" animBg="1"/>
      <p:bldP spid="1007622"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6242"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06243" name="Rectangle 3"/>
          <p:cNvSpPr>
            <a:spLocks noChangeArrowheads="1"/>
          </p:cNvSpPr>
          <p:nvPr/>
        </p:nvSpPr>
        <p:spPr bwMode="auto">
          <a:xfrm>
            <a:off x="1981200" y="1752600"/>
            <a:ext cx="8229600" cy="32766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5800" indent="-228600"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The Humanistic and Sociocultural Approaches</a:t>
            </a:r>
          </a:p>
          <a:p>
            <a:pPr algn="l">
              <a:lnSpc>
                <a:spcPct val="100000"/>
              </a:lnSpc>
              <a:spcBef>
                <a:spcPct val="0"/>
              </a:spcBef>
              <a:spcAft>
                <a:spcPct val="30000"/>
              </a:spcAft>
              <a:buFontTx/>
              <a:buChar char="•"/>
            </a:pPr>
            <a:r>
              <a:rPr lang="en-US" altLang="en-US" sz="2400"/>
              <a:t>The humanistic perspective emphasizes the importance of free choice, self-awareness, self-fulfillment, self-esteem, and ethical conduct in personality development.</a:t>
            </a:r>
          </a:p>
          <a:p>
            <a:pPr algn="l">
              <a:lnSpc>
                <a:spcPct val="100000"/>
              </a:lnSpc>
              <a:spcBef>
                <a:spcPct val="0"/>
              </a:spcBef>
              <a:spcAft>
                <a:spcPct val="30000"/>
              </a:spcAft>
              <a:buFontTx/>
              <a:buChar char="•"/>
            </a:pPr>
            <a:r>
              <a:rPr lang="en-US" altLang="en-US" sz="2400"/>
              <a:t>Psychologists following the sociocultural approach focus on how gender, ethnicity, and culture influence personality.</a:t>
            </a:r>
          </a:p>
        </p:txBody>
      </p:sp>
      <p:sp>
        <p:nvSpPr>
          <p:cNvPr id="906244" name="Rectangle 4"/>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r>
              <a:rPr lang="en-US" altLang="en-US">
                <a:solidFill>
                  <a:srgbClr val="073499"/>
                </a:solidFill>
              </a:rPr>
              <a:t>Section 4 at a Glance</a:t>
            </a:r>
            <a:endParaRPr lang="en-US" altLang="en-US">
              <a:solidFill>
                <a:srgbClr val="FFCC00"/>
              </a:solidFill>
            </a:endParaRPr>
          </a:p>
        </p:txBody>
      </p:sp>
    </p:spTree>
    <p:custDataLst>
      <p:tags r:id="rId1"/>
    </p:custDataLst>
    <p:extLst>
      <p:ext uri="{BB962C8B-B14F-4D97-AF65-F5344CB8AC3E}">
        <p14:creationId xmlns:p14="http://schemas.microsoft.com/office/powerpoint/2010/main" val="34201087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06243"/>
                                        </p:tgtEl>
                                        <p:attrNameLst>
                                          <p:attrName>style.visibility</p:attrName>
                                        </p:attrNameLst>
                                      </p:cBhvr>
                                      <p:to>
                                        <p:strVal val="visible"/>
                                      </p:to>
                                    </p:set>
                                    <p:animEffect transition="in" filter="wipe(up)">
                                      <p:cBhvr>
                                        <p:cTn id="7" dur="1000"/>
                                        <p:tgtEl>
                                          <p:spTgt spid="906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6243"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0034"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40035" name="Rectangle 3"/>
          <p:cNvSpPr>
            <a:spLocks noChangeArrowheads="1"/>
          </p:cNvSpPr>
          <p:nvPr/>
        </p:nvSpPr>
        <p:spPr bwMode="auto">
          <a:xfrm>
            <a:off x="1981200" y="2971800"/>
            <a:ext cx="8229600" cy="26670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Reading Focus</a:t>
            </a:r>
            <a:endParaRPr lang="en-US" altLang="en-US" sz="2400" b="1"/>
          </a:p>
          <a:p>
            <a:pPr algn="l">
              <a:lnSpc>
                <a:spcPct val="100000"/>
              </a:lnSpc>
              <a:spcBef>
                <a:spcPct val="0"/>
              </a:spcBef>
              <a:spcAft>
                <a:spcPct val="30000"/>
              </a:spcAft>
              <a:buFontTx/>
              <a:buChar char="•"/>
            </a:pPr>
            <a:r>
              <a:rPr lang="en-US" altLang="en-US" sz="2000"/>
              <a:t>What is the focus of humanistic psychology?</a:t>
            </a:r>
          </a:p>
          <a:p>
            <a:pPr algn="l">
              <a:lnSpc>
                <a:spcPct val="100000"/>
              </a:lnSpc>
              <a:spcBef>
                <a:spcPct val="0"/>
              </a:spcBef>
              <a:spcAft>
                <a:spcPct val="30000"/>
              </a:spcAft>
              <a:buFontTx/>
              <a:buChar char="•"/>
            </a:pPr>
            <a:r>
              <a:rPr lang="en-US" altLang="en-US" sz="2000"/>
              <a:t>Who is Carl Rogers?</a:t>
            </a:r>
          </a:p>
          <a:p>
            <a:pPr algn="l">
              <a:lnSpc>
                <a:spcPct val="100000"/>
              </a:lnSpc>
              <a:spcBef>
                <a:spcPct val="0"/>
              </a:spcBef>
              <a:spcAft>
                <a:spcPct val="30000"/>
              </a:spcAft>
              <a:buFontTx/>
              <a:buChar char="•"/>
            </a:pPr>
            <a:r>
              <a:rPr lang="en-US" altLang="en-US" sz="2000"/>
              <a:t>How do psychologists evaluate the humanistic approach?</a:t>
            </a:r>
          </a:p>
          <a:p>
            <a:pPr algn="l">
              <a:lnSpc>
                <a:spcPct val="100000"/>
              </a:lnSpc>
              <a:spcBef>
                <a:spcPct val="0"/>
              </a:spcBef>
              <a:spcAft>
                <a:spcPct val="30000"/>
              </a:spcAft>
              <a:buFontTx/>
              <a:buChar char="•"/>
            </a:pPr>
            <a:r>
              <a:rPr lang="en-US" altLang="en-US" sz="2000"/>
              <a:t>What is sociocultural psychology?</a:t>
            </a:r>
          </a:p>
          <a:p>
            <a:pPr algn="l">
              <a:lnSpc>
                <a:spcPct val="100000"/>
              </a:lnSpc>
              <a:spcBef>
                <a:spcPct val="0"/>
              </a:spcBef>
              <a:spcAft>
                <a:spcPct val="30000"/>
              </a:spcAft>
              <a:buFontTx/>
              <a:buChar char="•"/>
            </a:pPr>
            <a:r>
              <a:rPr lang="en-US" altLang="en-US" sz="2000"/>
              <a:t>How does the sociocultural approach view personality development?</a:t>
            </a:r>
          </a:p>
        </p:txBody>
      </p:sp>
      <p:sp>
        <p:nvSpPr>
          <p:cNvPr id="940036" name="Rectangle 4"/>
          <p:cNvSpPr>
            <a:spLocks noChangeArrowheads="1"/>
          </p:cNvSpPr>
          <p:nvPr/>
        </p:nvSpPr>
        <p:spPr bwMode="auto">
          <a:xfrm>
            <a:off x="1981200" y="1143000"/>
            <a:ext cx="8229600" cy="1600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Main Idea</a:t>
            </a:r>
            <a:endParaRPr lang="en-US" altLang="en-US" sz="2400" b="1"/>
          </a:p>
          <a:p>
            <a:pPr algn="l">
              <a:lnSpc>
                <a:spcPct val="100000"/>
              </a:lnSpc>
              <a:spcBef>
                <a:spcPct val="0"/>
              </a:spcBef>
              <a:spcAft>
                <a:spcPct val="30000"/>
              </a:spcAft>
            </a:pPr>
            <a:r>
              <a:rPr lang="en-US" altLang="en-US" sz="2000"/>
              <a:t>Humanistic psychologists believe that people shape their personalities through free choice and action. Sociocultural psychologists focus on the roles of ethnicity, gender, and culture in personality formation.</a:t>
            </a:r>
          </a:p>
        </p:txBody>
      </p:sp>
      <p:sp>
        <p:nvSpPr>
          <p:cNvPr id="940037"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The Humanistic and Sociocultural Approaches</a:t>
            </a:r>
            <a:endParaRPr lang="en-US" altLang="en-US">
              <a:solidFill>
                <a:srgbClr val="FFCC00"/>
              </a:solidFill>
            </a:endParaRPr>
          </a:p>
        </p:txBody>
      </p:sp>
      <p:sp>
        <p:nvSpPr>
          <p:cNvPr id="940038" name="AutoShape 6"/>
          <p:cNvSpPr>
            <a:spLocks noChangeArrowheads="1"/>
          </p:cNvSpPr>
          <p:nvPr/>
        </p:nvSpPr>
        <p:spPr bwMode="auto">
          <a:xfrm flipH="1" flipV="1">
            <a:off x="9982200" y="28194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12572691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40038"/>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40035"/>
                                        </p:tgtEl>
                                        <p:attrNameLst>
                                          <p:attrName>style.visibility</p:attrName>
                                        </p:attrNameLst>
                                      </p:cBhvr>
                                      <p:to>
                                        <p:strVal val="visible"/>
                                      </p:to>
                                    </p:set>
                                    <p:animEffect transition="in" filter="wipe(up)">
                                      <p:cBhvr>
                                        <p:cTn id="10" dur="500"/>
                                        <p:tgtEl>
                                          <p:spTgt spid="9400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0035" grpId="0" animBg="1"/>
      <p:bldP spid="940038"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82"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pic>
        <p:nvPicPr>
          <p:cNvPr id="942085" name="Picture 5" descr="psych_409"/>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667001" y="569914"/>
            <a:ext cx="4208463" cy="5602287"/>
          </a:xfrm>
          <a:prstGeom prst="rect">
            <a:avLst/>
          </a:prstGeom>
          <a:noFill/>
          <a:extLst>
            <a:ext uri="{909E8E84-426E-40DD-AFC4-6F175D3DCCD1}">
              <a14:hiddenFill xmlns:a14="http://schemas.microsoft.com/office/drawing/2010/main">
                <a:solidFill>
                  <a:srgbClr val="FFFFFF"/>
                </a:solidFill>
              </a14:hiddenFill>
            </a:ext>
          </a:extLst>
        </p:spPr>
      </p:pic>
      <p:sp>
        <p:nvSpPr>
          <p:cNvPr id="942087" name="Text Box 7"/>
          <p:cNvSpPr txBox="1">
            <a:spLocks noChangeArrowheads="1"/>
          </p:cNvSpPr>
          <p:nvPr/>
        </p:nvSpPr>
        <p:spPr bwMode="auto">
          <a:xfrm>
            <a:off x="7239000" y="2667001"/>
            <a:ext cx="3124200" cy="1200329"/>
          </a:xfrm>
          <a:prstGeom prst="rect">
            <a:avLst/>
          </a:prstGeom>
          <a:gradFill rotWithShape="1">
            <a:gsLst>
              <a:gs pos="0">
                <a:srgbClr val="5E8EF8"/>
              </a:gs>
              <a:gs pos="100000">
                <a:srgbClr val="5E8EF8">
                  <a:gamma/>
                  <a:tint val="19216"/>
                  <a:invGamma/>
                </a:srgbClr>
              </a:gs>
            </a:gsLst>
            <a:lin ang="0" scaled="1"/>
          </a:gradFill>
          <a:ln>
            <a:noFill/>
          </a:ln>
          <a:effectLst/>
          <a:extLst>
            <a:ext uri="{91240B29-F687-4F45-9708-019B960494DF}">
              <a14:hiddenLine xmlns:a14="http://schemas.microsoft.com/office/drawing/2010/main" w="9525" algn="ctr">
                <a:solidFill>
                  <a:srgbClr val="FFFF99"/>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spcBef>
                <a:spcPct val="50000"/>
              </a:spcBef>
            </a:pPr>
            <a:r>
              <a:rPr lang="en-US" altLang="en-US" sz="2400" b="1"/>
              <a:t>How do you want to be rewarded for a great performance?</a:t>
            </a:r>
          </a:p>
        </p:txBody>
      </p:sp>
      <p:pic>
        <p:nvPicPr>
          <p:cNvPr id="942088" name="Picture 8" descr="psych_closeup"/>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676400" y="533400"/>
            <a:ext cx="1219200" cy="67945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7392262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3" fill="hold" nodeType="afterEffect">
                                  <p:stCondLst>
                                    <p:cond delay="0"/>
                                  </p:stCondLst>
                                  <p:childTnLst>
                                    <p:set>
                                      <p:cBhvr>
                                        <p:cTn id="6" dur="1" fill="hold">
                                          <p:stCondLst>
                                            <p:cond delay="0"/>
                                          </p:stCondLst>
                                        </p:cTn>
                                        <p:tgtEl>
                                          <p:spTgt spid="942085"/>
                                        </p:tgtEl>
                                        <p:attrNameLst>
                                          <p:attrName>style.visibility</p:attrName>
                                        </p:attrNameLst>
                                      </p:cBhvr>
                                      <p:to>
                                        <p:strVal val="visible"/>
                                      </p:to>
                                    </p:set>
                                    <p:anim calcmode="lin" valueType="num">
                                      <p:cBhvr additive="base">
                                        <p:cTn id="7" dur="1000" fill="hold"/>
                                        <p:tgtEl>
                                          <p:spTgt spid="942085"/>
                                        </p:tgtEl>
                                        <p:attrNameLst>
                                          <p:attrName>ppt_x</p:attrName>
                                        </p:attrNameLst>
                                      </p:cBhvr>
                                      <p:tavLst>
                                        <p:tav tm="0">
                                          <p:val>
                                            <p:strVal val="1+#ppt_w/2"/>
                                          </p:val>
                                        </p:tav>
                                        <p:tav tm="100000">
                                          <p:val>
                                            <p:strVal val="#ppt_x"/>
                                          </p:val>
                                        </p:tav>
                                      </p:tavLst>
                                    </p:anim>
                                    <p:anim calcmode="lin" valueType="num">
                                      <p:cBhvr additive="base">
                                        <p:cTn id="8" dur="1000" fill="hold"/>
                                        <p:tgtEl>
                                          <p:spTgt spid="942085"/>
                                        </p:tgtEl>
                                        <p:attrNameLst>
                                          <p:attrName>ppt_y</p:attrName>
                                        </p:attrNameLst>
                                      </p:cBhvr>
                                      <p:tavLst>
                                        <p:tav tm="0">
                                          <p:val>
                                            <p:strVal val="0-#ppt_h/2"/>
                                          </p:val>
                                        </p:tav>
                                        <p:tav tm="100000">
                                          <p:val>
                                            <p:strVal val="#ppt_y"/>
                                          </p:val>
                                        </p:tav>
                                      </p:tavLst>
                                    </p:anim>
                                  </p:childTnLst>
                                </p:cTn>
                              </p:par>
                            </p:childTnLst>
                          </p:cTn>
                        </p:par>
                        <p:par>
                          <p:cTn id="9" fill="hold" nodeType="afterGroup">
                            <p:stCondLst>
                              <p:cond delay="1000"/>
                            </p:stCondLst>
                            <p:childTnLst>
                              <p:par>
                                <p:cTn id="10" presetID="22" presetClass="entr" presetSubtype="8" fill="hold" grpId="0" nodeType="afterEffect">
                                  <p:stCondLst>
                                    <p:cond delay="0"/>
                                  </p:stCondLst>
                                  <p:childTnLst>
                                    <p:set>
                                      <p:cBhvr>
                                        <p:cTn id="11" dur="1" fill="hold">
                                          <p:stCondLst>
                                            <p:cond delay="0"/>
                                          </p:stCondLst>
                                        </p:cTn>
                                        <p:tgtEl>
                                          <p:spTgt spid="942087"/>
                                        </p:tgtEl>
                                        <p:attrNameLst>
                                          <p:attrName>style.visibility</p:attrName>
                                        </p:attrNameLst>
                                      </p:cBhvr>
                                      <p:to>
                                        <p:strVal val="visible"/>
                                      </p:to>
                                    </p:set>
                                    <p:animEffect transition="in" filter="wipe(left)">
                                      <p:cBhvr>
                                        <p:cTn id="12" dur="500"/>
                                        <p:tgtEl>
                                          <p:spTgt spid="9420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2087" grpId="0" animBg="1"/>
    </p:bldLst>
  </p:timing>
</p:sld>
</file>

<file path=ppt/slides/slide5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09666" name="Text Box 2"/>
          <p:cNvSpPr txBox="1">
            <a:spLocks noChangeArrowheads="1"/>
          </p:cNvSpPr>
          <p:nvPr/>
        </p:nvSpPr>
        <p:spPr bwMode="auto">
          <a:xfrm>
            <a:off x="1981200" y="1143000"/>
            <a:ext cx="8229600" cy="13716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14300"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20000"/>
              </a:lnSpc>
              <a:spcBef>
                <a:spcPct val="20000"/>
              </a:spcBef>
            </a:pPr>
            <a:r>
              <a:rPr lang="en-US" altLang="en-US">
                <a:latin typeface="Arial" panose="020B0604020202020204" pitchFamily="34" charset="0"/>
              </a:rPr>
              <a:t>Behaviorists argue that psychologists should not attempt to study self-awareness. Humanists, however, begin with the assumption that self-awareness is the core of humanity. </a:t>
            </a:r>
            <a:endParaRPr lang="en-US" altLang="en-US" sz="2200">
              <a:latin typeface="Arial" panose="020B0604020202020204" pitchFamily="34" charset="0"/>
            </a:endParaRPr>
          </a:p>
        </p:txBody>
      </p:sp>
      <p:grpSp>
        <p:nvGrpSpPr>
          <p:cNvPr id="1009667" name="Group 3"/>
          <p:cNvGrpSpPr>
            <a:grpSpLocks/>
          </p:cNvGrpSpPr>
          <p:nvPr/>
        </p:nvGrpSpPr>
        <p:grpSpPr bwMode="auto">
          <a:xfrm>
            <a:off x="1981200" y="2590800"/>
            <a:ext cx="4038600" cy="3505200"/>
            <a:chOff x="288" y="2166"/>
            <a:chExt cx="2448" cy="1338"/>
          </a:xfrm>
        </p:grpSpPr>
        <p:sp>
          <p:nvSpPr>
            <p:cNvPr id="1009668" name="Text Box 4"/>
            <p:cNvSpPr txBox="1">
              <a:spLocks noChangeArrowheads="1"/>
            </p:cNvSpPr>
            <p:nvPr/>
          </p:nvSpPr>
          <p:spPr bwMode="auto">
            <a:xfrm>
              <a:off x="288" y="2400"/>
              <a:ext cx="2448" cy="110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Maslow believed humans are separated from lower animals by the drive to reach their potential.</a:t>
              </a:r>
            </a:p>
            <a:p>
              <a:pPr eaLnBrk="1" hangingPunct="1">
                <a:spcBef>
                  <a:spcPct val="20000"/>
                </a:spcBef>
                <a:buFontTx/>
                <a:buChar char="•"/>
              </a:pPr>
              <a:r>
                <a:rPr lang="en-US" altLang="en-US" sz="2000">
                  <a:latin typeface="Arial" panose="020B0604020202020204" pitchFamily="34" charset="0"/>
                </a:rPr>
                <a:t>Each person is unique and must follow his or her own path.</a:t>
              </a:r>
            </a:p>
            <a:p>
              <a:pPr eaLnBrk="1" hangingPunct="1">
                <a:spcBef>
                  <a:spcPct val="20000"/>
                </a:spcBef>
                <a:buFontTx/>
                <a:buChar char="•"/>
              </a:pPr>
              <a:r>
                <a:rPr lang="en-US" altLang="en-US" sz="2000">
                  <a:latin typeface="Arial" panose="020B0604020202020204" pitchFamily="34" charset="0"/>
                </a:rPr>
                <a:t>Following a personal path involves taking risks.</a:t>
              </a:r>
            </a:p>
          </p:txBody>
        </p:sp>
        <p:sp>
          <p:nvSpPr>
            <p:cNvPr id="1009669" name="Text Box 5"/>
            <p:cNvSpPr txBox="1">
              <a:spLocks noChangeArrowheads="1"/>
            </p:cNvSpPr>
            <p:nvPr/>
          </p:nvSpPr>
          <p:spPr bwMode="auto">
            <a:xfrm>
              <a:off x="288" y="2166"/>
              <a:ext cx="2448" cy="23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Abraham Maslow</a:t>
              </a:r>
              <a:endParaRPr lang="en-US" altLang="en-US" sz="2000" b="1">
                <a:latin typeface="Arial" panose="020B0604020202020204" pitchFamily="34" charset="0"/>
              </a:endParaRPr>
            </a:p>
          </p:txBody>
        </p:sp>
      </p:grpSp>
      <p:sp>
        <p:nvSpPr>
          <p:cNvPr id="1009670" name="Rectangle 6"/>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Humanistic Psychology</a:t>
            </a:r>
            <a:endParaRPr lang="en-US" altLang="en-US">
              <a:solidFill>
                <a:srgbClr val="FFCC00"/>
              </a:solidFill>
            </a:endParaRPr>
          </a:p>
        </p:txBody>
      </p:sp>
      <p:grpSp>
        <p:nvGrpSpPr>
          <p:cNvPr id="1009671" name="Group 7"/>
          <p:cNvGrpSpPr>
            <a:grpSpLocks/>
          </p:cNvGrpSpPr>
          <p:nvPr/>
        </p:nvGrpSpPr>
        <p:grpSpPr bwMode="auto">
          <a:xfrm>
            <a:off x="6019800" y="2590800"/>
            <a:ext cx="4191000" cy="3276600"/>
            <a:chOff x="288" y="2166"/>
            <a:chExt cx="2448" cy="1338"/>
          </a:xfrm>
        </p:grpSpPr>
        <p:sp>
          <p:nvSpPr>
            <p:cNvPr id="1009672" name="Text Box 8"/>
            <p:cNvSpPr txBox="1">
              <a:spLocks noChangeArrowheads="1"/>
            </p:cNvSpPr>
            <p:nvPr/>
          </p:nvSpPr>
          <p:spPr bwMode="auto">
            <a:xfrm>
              <a:off x="288" y="2400"/>
              <a:ext cx="2448" cy="110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Five levels of needs</a:t>
              </a:r>
            </a:p>
            <a:p>
              <a:pPr eaLnBrk="1" hangingPunct="1">
                <a:spcBef>
                  <a:spcPct val="20000"/>
                </a:spcBef>
                <a:buFontTx/>
                <a:buChar char="•"/>
              </a:pPr>
              <a:r>
                <a:rPr lang="en-US" altLang="en-US" sz="2000">
                  <a:latin typeface="Arial" panose="020B0604020202020204" pitchFamily="34" charset="0"/>
                </a:rPr>
                <a:t>Physiological needs (water, food)</a:t>
              </a:r>
            </a:p>
            <a:p>
              <a:pPr eaLnBrk="1" hangingPunct="1">
                <a:spcBef>
                  <a:spcPct val="20000"/>
                </a:spcBef>
                <a:buFontTx/>
                <a:buChar char="•"/>
              </a:pPr>
              <a:r>
                <a:rPr lang="en-US" altLang="en-US" sz="2000">
                  <a:latin typeface="Arial" panose="020B0604020202020204" pitchFamily="34" charset="0"/>
                </a:rPr>
                <a:t>Security needs (safety, shelter)</a:t>
              </a:r>
            </a:p>
            <a:p>
              <a:pPr eaLnBrk="1" hangingPunct="1">
                <a:spcBef>
                  <a:spcPct val="20000"/>
                </a:spcBef>
                <a:buFontTx/>
                <a:buChar char="•"/>
              </a:pPr>
              <a:r>
                <a:rPr lang="en-US" altLang="en-US" sz="2000">
                  <a:latin typeface="Arial" panose="020B0604020202020204" pitchFamily="34" charset="0"/>
                </a:rPr>
                <a:t>Social needs (love, belonging)</a:t>
              </a:r>
            </a:p>
            <a:p>
              <a:pPr eaLnBrk="1" hangingPunct="1">
                <a:spcBef>
                  <a:spcPct val="20000"/>
                </a:spcBef>
                <a:buFontTx/>
                <a:buChar char="•"/>
              </a:pPr>
              <a:r>
                <a:rPr lang="en-US" altLang="en-US" sz="2000">
                  <a:latin typeface="Arial" panose="020B0604020202020204" pitchFamily="34" charset="0"/>
                </a:rPr>
                <a:t>Esteem needs (respect)</a:t>
              </a:r>
            </a:p>
            <a:p>
              <a:pPr eaLnBrk="1" hangingPunct="1">
                <a:spcBef>
                  <a:spcPct val="20000"/>
                </a:spcBef>
                <a:buFontTx/>
                <a:buChar char="•"/>
              </a:pPr>
              <a:r>
                <a:rPr lang="en-US" altLang="en-US" sz="2000">
                  <a:latin typeface="Arial" panose="020B0604020202020204" pitchFamily="34" charset="0"/>
                </a:rPr>
                <a:t>Self-actualization needs (self-awareness, personal growth)</a:t>
              </a:r>
            </a:p>
          </p:txBody>
        </p:sp>
        <p:sp>
          <p:nvSpPr>
            <p:cNvPr id="1009673" name="Text Box 9"/>
            <p:cNvSpPr txBox="1">
              <a:spLocks noChangeArrowheads="1"/>
            </p:cNvSpPr>
            <p:nvPr/>
          </p:nvSpPr>
          <p:spPr bwMode="auto">
            <a:xfrm>
              <a:off x="288" y="2166"/>
              <a:ext cx="2448" cy="23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Hierarchy of Needs</a:t>
              </a:r>
              <a:endParaRPr lang="en-US" altLang="en-US" sz="2000" b="1">
                <a:latin typeface="Arial" panose="020B0604020202020204" pitchFamily="34" charset="0"/>
              </a:endParaRPr>
            </a:p>
          </p:txBody>
        </p:sp>
      </p:grpSp>
      <p:sp>
        <p:nvSpPr>
          <p:cNvPr id="1009674" name="AutoShape 10"/>
          <p:cNvSpPr>
            <a:spLocks noChangeArrowheads="1"/>
          </p:cNvSpPr>
          <p:nvPr/>
        </p:nvSpPr>
        <p:spPr bwMode="auto">
          <a:xfrm flipH="1" flipV="1">
            <a:off x="9982200" y="25908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09675" name="AutoShape 11"/>
          <p:cNvSpPr>
            <a:spLocks noChangeArrowheads="1"/>
          </p:cNvSpPr>
          <p:nvPr/>
        </p:nvSpPr>
        <p:spPr bwMode="auto">
          <a:xfrm flipH="1" flipV="1">
            <a:off x="5715000" y="58928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11020583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09674"/>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8" fill="hold" nodeType="afterEffect">
                                  <p:stCondLst>
                                    <p:cond delay="0"/>
                                  </p:stCondLst>
                                  <p:childTnLst>
                                    <p:set>
                                      <p:cBhvr>
                                        <p:cTn id="9" dur="1" fill="hold">
                                          <p:stCondLst>
                                            <p:cond delay="0"/>
                                          </p:stCondLst>
                                        </p:cTn>
                                        <p:tgtEl>
                                          <p:spTgt spid="1009667"/>
                                        </p:tgtEl>
                                        <p:attrNameLst>
                                          <p:attrName>style.visibility</p:attrName>
                                        </p:attrNameLst>
                                      </p:cBhvr>
                                      <p:to>
                                        <p:strVal val="visible"/>
                                      </p:to>
                                    </p:set>
                                    <p:animEffect transition="in" filter="wipe(left)">
                                      <p:cBhvr>
                                        <p:cTn id="10" dur="500"/>
                                        <p:tgtEl>
                                          <p:spTgt spid="1009667"/>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1009675"/>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1009675"/>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8" fill="hold" nodeType="afterEffect">
                                  <p:stCondLst>
                                    <p:cond delay="0"/>
                                  </p:stCondLst>
                                  <p:childTnLst>
                                    <p:set>
                                      <p:cBhvr>
                                        <p:cTn id="20" dur="1" fill="hold">
                                          <p:stCondLst>
                                            <p:cond delay="0"/>
                                          </p:stCondLst>
                                        </p:cTn>
                                        <p:tgtEl>
                                          <p:spTgt spid="1009671"/>
                                        </p:tgtEl>
                                        <p:attrNameLst>
                                          <p:attrName>style.visibility</p:attrName>
                                        </p:attrNameLst>
                                      </p:cBhvr>
                                      <p:to>
                                        <p:strVal val="visible"/>
                                      </p:to>
                                    </p:set>
                                    <p:animEffect transition="in" filter="wipe(left)">
                                      <p:cBhvr>
                                        <p:cTn id="21" dur="500"/>
                                        <p:tgtEl>
                                          <p:spTgt spid="10096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9674" grpId="0" animBg="1"/>
      <p:bldP spid="1009675" grpId="0" animBg="1"/>
      <p:bldP spid="1009675" grpId="1"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9394"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699395" name="Rectangle 3"/>
          <p:cNvSpPr>
            <a:spLocks noChangeArrowheads="1"/>
          </p:cNvSpPr>
          <p:nvPr/>
        </p:nvSpPr>
        <p:spPr bwMode="auto">
          <a:xfrm>
            <a:off x="1981200" y="3733800"/>
            <a:ext cx="8229600" cy="13716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800" i="1"/>
              <a:t>the ability of people to reach full potential</a:t>
            </a:r>
          </a:p>
        </p:txBody>
      </p:sp>
      <p:sp>
        <p:nvSpPr>
          <p:cNvPr id="699396" name="Rectangle 4"/>
          <p:cNvSpPr>
            <a:spLocks noChangeArrowheads="1"/>
          </p:cNvSpPr>
          <p:nvPr/>
        </p:nvSpPr>
        <p:spPr bwMode="auto">
          <a:xfrm>
            <a:off x="1981200" y="13716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Identify Supporting Details</a:t>
            </a:r>
          </a:p>
          <a:p>
            <a:pPr>
              <a:lnSpc>
                <a:spcPct val="100000"/>
              </a:lnSpc>
              <a:spcBef>
                <a:spcPct val="0"/>
              </a:spcBef>
              <a:spcAft>
                <a:spcPct val="30000"/>
              </a:spcAft>
            </a:pPr>
            <a:r>
              <a:rPr lang="en-US" altLang="en-US"/>
              <a:t>What is self-actualization?</a:t>
            </a:r>
          </a:p>
        </p:txBody>
      </p:sp>
      <p:sp>
        <p:nvSpPr>
          <p:cNvPr id="699397"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699398" name="AutoShape 6"/>
          <p:cNvSpPr>
            <a:spLocks noChangeArrowheads="1"/>
          </p:cNvSpPr>
          <p:nvPr/>
        </p:nvSpPr>
        <p:spPr bwMode="auto">
          <a:xfrm flipH="1" flipV="1">
            <a:off x="9982200" y="3429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39426956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99398"/>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699395"/>
                                        </p:tgtEl>
                                        <p:attrNameLst>
                                          <p:attrName>style.visibility</p:attrName>
                                        </p:attrNameLst>
                                      </p:cBhvr>
                                      <p:to>
                                        <p:strVal val="visible"/>
                                      </p:to>
                                    </p:set>
                                    <p:animEffect transition="in" filter="wipe(up)">
                                      <p:cBhvr>
                                        <p:cTn id="10" dur="500"/>
                                        <p:tgtEl>
                                          <p:spTgt spid="6993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9395" grpId="0" animBg="1"/>
      <p:bldP spid="699398" grpId="0" animBg="1"/>
    </p:bldLst>
  </p:timing>
</p:sld>
</file>

<file path=ppt/slides/slide5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11714" name="Text Box 2"/>
          <p:cNvSpPr txBox="1">
            <a:spLocks noChangeArrowheads="1"/>
          </p:cNvSpPr>
          <p:nvPr/>
        </p:nvSpPr>
        <p:spPr bwMode="auto">
          <a:xfrm>
            <a:off x="1981200" y="685800"/>
            <a:ext cx="8229600" cy="47244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31775" indent="-231775" eaLnBrk="0" hangingPunct="0">
              <a:spcBef>
                <a:spcPct val="0"/>
              </a:spcBef>
              <a:defRPr sz="2400">
                <a:solidFill>
                  <a:schemeClr val="tx1"/>
                </a:solidFill>
                <a:latin typeface="Times" panose="02020603050405020304" pitchFamily="18" charset="0"/>
              </a:defRPr>
            </a:lvl1pPr>
            <a:lvl2pPr marL="346075"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20000"/>
              </a:lnSpc>
              <a:spcBef>
                <a:spcPct val="20000"/>
              </a:spcBef>
            </a:pPr>
            <a:r>
              <a:rPr lang="en-US" altLang="en-US" b="1">
                <a:solidFill>
                  <a:srgbClr val="BF0000"/>
                </a:solidFill>
                <a:latin typeface="Arial" panose="020B0604020202020204" pitchFamily="34" charset="0"/>
              </a:rPr>
              <a:t>Carl Rogers</a:t>
            </a:r>
          </a:p>
          <a:p>
            <a:pPr eaLnBrk="1" hangingPunct="1">
              <a:lnSpc>
                <a:spcPct val="120000"/>
              </a:lnSpc>
              <a:spcBef>
                <a:spcPct val="20000"/>
              </a:spcBef>
              <a:buFontTx/>
              <a:buChar char="•"/>
            </a:pPr>
            <a:r>
              <a:rPr lang="en-US" altLang="en-US" sz="2000">
                <a:latin typeface="Arial" panose="020B0604020202020204" pitchFamily="34" charset="0"/>
              </a:rPr>
              <a:t>Advocate of the humanistic approach</a:t>
            </a:r>
          </a:p>
          <a:p>
            <a:pPr eaLnBrk="1" hangingPunct="1">
              <a:lnSpc>
                <a:spcPct val="120000"/>
              </a:lnSpc>
              <a:spcBef>
                <a:spcPct val="20000"/>
              </a:spcBef>
              <a:buFontTx/>
              <a:buChar char="•"/>
            </a:pPr>
            <a:r>
              <a:rPr lang="en-US" altLang="en-US" sz="2000">
                <a:latin typeface="Arial" panose="020B0604020202020204" pitchFamily="34" charset="0"/>
              </a:rPr>
              <a:t>Believed people are basically good and mentally healthy</a:t>
            </a:r>
          </a:p>
          <a:p>
            <a:pPr eaLnBrk="1" hangingPunct="1">
              <a:lnSpc>
                <a:spcPct val="120000"/>
              </a:lnSpc>
              <a:spcBef>
                <a:spcPct val="20000"/>
              </a:spcBef>
              <a:buFontTx/>
              <a:buChar char="•"/>
            </a:pPr>
            <a:r>
              <a:rPr lang="en-US" altLang="en-US" sz="2000">
                <a:latin typeface="Arial" panose="020B0604020202020204" pitchFamily="34" charset="0"/>
              </a:rPr>
              <a:t>Said that people to some degree are the architects of their own personalities.</a:t>
            </a:r>
          </a:p>
          <a:p>
            <a:pPr eaLnBrk="1" hangingPunct="1">
              <a:lnSpc>
                <a:spcPct val="120000"/>
              </a:lnSpc>
              <a:spcBef>
                <a:spcPct val="20000"/>
              </a:spcBef>
              <a:buFontTx/>
              <a:buChar char="•"/>
            </a:pPr>
            <a:r>
              <a:rPr lang="en-US" altLang="en-US" sz="2000">
                <a:latin typeface="Arial" panose="020B0604020202020204" pitchFamily="34" charset="0"/>
              </a:rPr>
              <a:t>Termed self theory</a:t>
            </a:r>
          </a:p>
          <a:p>
            <a:pPr eaLnBrk="1" hangingPunct="1">
              <a:lnSpc>
                <a:spcPct val="120000"/>
              </a:lnSpc>
              <a:spcBef>
                <a:spcPct val="20000"/>
              </a:spcBef>
              <a:buFontTx/>
              <a:buChar char="•"/>
            </a:pPr>
            <a:r>
              <a:rPr lang="en-US" altLang="en-US" sz="2000">
                <a:latin typeface="Arial" panose="020B0604020202020204" pitchFamily="34" charset="0"/>
              </a:rPr>
              <a:t>Self-concept: a view of oneself as an individual</a:t>
            </a:r>
          </a:p>
          <a:p>
            <a:pPr eaLnBrk="1" hangingPunct="1">
              <a:lnSpc>
                <a:spcPct val="120000"/>
              </a:lnSpc>
              <a:spcBef>
                <a:spcPct val="20000"/>
              </a:spcBef>
              <a:buFontTx/>
              <a:buChar char="•"/>
            </a:pPr>
            <a:r>
              <a:rPr lang="en-US" altLang="en-US" sz="2000">
                <a:latin typeface="Arial" panose="020B0604020202020204" pitchFamily="34" charset="0"/>
              </a:rPr>
              <a:t>The self is concerned with recognizing personal values and establishing a sense of one’s relationships to other people</a:t>
            </a:r>
          </a:p>
        </p:txBody>
      </p:sp>
    </p:spTree>
    <p:extLst>
      <p:ext uri="{BB962C8B-B14F-4D97-AF65-F5344CB8AC3E}">
        <p14:creationId xmlns:p14="http://schemas.microsoft.com/office/powerpoint/2010/main" val="40299213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594947" name="Rectangle 3"/>
          <p:cNvSpPr>
            <a:spLocks noChangeArrowheads="1"/>
          </p:cNvSpPr>
          <p:nvPr/>
        </p:nvSpPr>
        <p:spPr bwMode="auto">
          <a:xfrm>
            <a:off x="1981200" y="3276600"/>
            <a:ext cx="8229600" cy="19812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Reading Focus</a:t>
            </a:r>
            <a:endParaRPr lang="en-US" altLang="en-US" sz="2400" b="1"/>
          </a:p>
          <a:p>
            <a:pPr algn="l">
              <a:lnSpc>
                <a:spcPct val="100000"/>
              </a:lnSpc>
              <a:spcBef>
                <a:spcPct val="0"/>
              </a:spcBef>
              <a:spcAft>
                <a:spcPct val="30000"/>
              </a:spcAft>
              <a:buFontTx/>
              <a:buChar char="•"/>
            </a:pPr>
            <a:r>
              <a:rPr lang="en-US" altLang="en-US" sz="2000"/>
              <a:t>Who have been the most influential trait theorists?</a:t>
            </a:r>
          </a:p>
          <a:p>
            <a:pPr algn="l">
              <a:lnSpc>
                <a:spcPct val="100000"/>
              </a:lnSpc>
              <a:spcBef>
                <a:spcPct val="0"/>
              </a:spcBef>
              <a:spcAft>
                <a:spcPct val="30000"/>
              </a:spcAft>
              <a:buFontTx/>
              <a:buChar char="•"/>
            </a:pPr>
            <a:r>
              <a:rPr lang="en-US" altLang="en-US" sz="2000"/>
              <a:t>What is the Five-Factor Model?</a:t>
            </a:r>
          </a:p>
          <a:p>
            <a:pPr algn="l">
              <a:lnSpc>
                <a:spcPct val="100000"/>
              </a:lnSpc>
              <a:spcBef>
                <a:spcPct val="0"/>
              </a:spcBef>
              <a:spcAft>
                <a:spcPct val="30000"/>
              </a:spcAft>
              <a:buFontTx/>
              <a:buChar char="•"/>
            </a:pPr>
            <a:r>
              <a:rPr lang="en-US" altLang="en-US" sz="2000"/>
              <a:t>How do some psychologists evaluate the trait approach?</a:t>
            </a:r>
          </a:p>
          <a:p>
            <a:pPr algn="l">
              <a:lnSpc>
                <a:spcPct val="100000"/>
              </a:lnSpc>
              <a:spcBef>
                <a:spcPct val="0"/>
              </a:spcBef>
              <a:spcAft>
                <a:spcPct val="30000"/>
              </a:spcAft>
              <a:buFontTx/>
              <a:buChar char="•"/>
            </a:pPr>
            <a:endParaRPr lang="en-US" altLang="en-US" sz="2000"/>
          </a:p>
        </p:txBody>
      </p:sp>
      <p:sp>
        <p:nvSpPr>
          <p:cNvPr id="594948" name="Rectangle 4"/>
          <p:cNvSpPr>
            <a:spLocks noChangeArrowheads="1"/>
          </p:cNvSpPr>
          <p:nvPr/>
        </p:nvSpPr>
        <p:spPr bwMode="auto">
          <a:xfrm>
            <a:off x="1981200" y="1447800"/>
            <a:ext cx="8229600" cy="1600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Main Idea</a:t>
            </a:r>
            <a:endParaRPr lang="en-US" altLang="en-US" sz="2400" b="1"/>
          </a:p>
          <a:p>
            <a:pPr algn="l">
              <a:lnSpc>
                <a:spcPct val="100000"/>
              </a:lnSpc>
              <a:spcBef>
                <a:spcPct val="0"/>
              </a:spcBef>
              <a:spcAft>
                <a:spcPct val="30000"/>
              </a:spcAft>
            </a:pPr>
            <a:r>
              <a:rPr lang="en-US" altLang="en-US" sz="2000"/>
              <a:t>Psychologists who support the trait approach believe that personality traits are inborn and unchanging. Many trait theorists believe that people can be measured according to five basic personality factors.</a:t>
            </a:r>
          </a:p>
        </p:txBody>
      </p:sp>
      <p:sp>
        <p:nvSpPr>
          <p:cNvPr id="594949"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The Trait Approach</a:t>
            </a:r>
            <a:endParaRPr lang="en-US" altLang="en-US">
              <a:solidFill>
                <a:srgbClr val="FFCC00"/>
              </a:solidFill>
            </a:endParaRPr>
          </a:p>
        </p:txBody>
      </p:sp>
      <p:sp>
        <p:nvSpPr>
          <p:cNvPr id="594950" name="AutoShape 6"/>
          <p:cNvSpPr>
            <a:spLocks noChangeArrowheads="1"/>
          </p:cNvSpPr>
          <p:nvPr/>
        </p:nvSpPr>
        <p:spPr bwMode="auto">
          <a:xfrm flipH="1" flipV="1">
            <a:off x="9982200" y="31115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32579648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94950"/>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594947"/>
                                        </p:tgtEl>
                                        <p:attrNameLst>
                                          <p:attrName>style.visibility</p:attrName>
                                        </p:attrNameLst>
                                      </p:cBhvr>
                                      <p:to>
                                        <p:strVal val="visible"/>
                                      </p:to>
                                    </p:set>
                                    <p:animEffect transition="in" filter="wipe(up)">
                                      <p:cBhvr>
                                        <p:cTn id="10" dur="500"/>
                                        <p:tgtEl>
                                          <p:spTgt spid="5949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4947" grpId="0" animBg="1"/>
      <p:bldP spid="594950"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62"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1013763" name="Rectangle 3"/>
          <p:cNvSpPr>
            <a:spLocks noChangeArrowheads="1"/>
          </p:cNvSpPr>
          <p:nvPr/>
        </p:nvSpPr>
        <p:spPr bwMode="auto">
          <a:xfrm>
            <a:off x="1981200" y="2971800"/>
            <a:ext cx="8229600" cy="28956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Self-Esteem and Positive Regard</a:t>
            </a:r>
            <a:r>
              <a:rPr lang="en-US" altLang="en-US" sz="2400" b="1"/>
              <a:t> </a:t>
            </a:r>
          </a:p>
          <a:p>
            <a:pPr algn="l">
              <a:lnSpc>
                <a:spcPct val="100000"/>
              </a:lnSpc>
              <a:spcBef>
                <a:spcPct val="0"/>
              </a:spcBef>
              <a:spcAft>
                <a:spcPct val="25000"/>
              </a:spcAft>
              <a:buFontTx/>
              <a:buChar char="•"/>
            </a:pPr>
            <a:r>
              <a:rPr lang="en-US" altLang="en-US" sz="2000"/>
              <a:t>At first, self-esteem reflects the esteem in which others hold us.</a:t>
            </a:r>
          </a:p>
          <a:p>
            <a:pPr algn="l">
              <a:lnSpc>
                <a:spcPct val="100000"/>
              </a:lnSpc>
              <a:spcBef>
                <a:spcPct val="0"/>
              </a:spcBef>
              <a:spcAft>
                <a:spcPct val="25000"/>
              </a:spcAft>
              <a:buFontTx/>
              <a:buChar char="•"/>
            </a:pPr>
            <a:r>
              <a:rPr lang="en-US" altLang="en-US" sz="2000"/>
              <a:t>We cannot fully live up to the wishes of others and also remain true to ourselves.</a:t>
            </a:r>
          </a:p>
          <a:p>
            <a:pPr algn="l">
              <a:lnSpc>
                <a:spcPct val="100000"/>
              </a:lnSpc>
              <a:spcBef>
                <a:spcPct val="0"/>
              </a:spcBef>
              <a:spcAft>
                <a:spcPct val="25000"/>
              </a:spcAft>
              <a:buFontTx/>
              <a:buChar char="•"/>
            </a:pPr>
            <a:r>
              <a:rPr lang="en-US" altLang="en-US" sz="2000"/>
              <a:t>The expression of self does not always lead to conflict.</a:t>
            </a:r>
          </a:p>
          <a:p>
            <a:pPr algn="l">
              <a:lnSpc>
                <a:spcPct val="100000"/>
              </a:lnSpc>
              <a:spcBef>
                <a:spcPct val="0"/>
              </a:spcBef>
              <a:spcAft>
                <a:spcPct val="25000"/>
              </a:spcAft>
              <a:buFontTx/>
              <a:buChar char="•"/>
            </a:pPr>
            <a:r>
              <a:rPr lang="en-US" altLang="en-US" sz="2000"/>
              <a:t>The path to self-actualization requires getting in touch with our genuine feelings and acting on them.</a:t>
            </a:r>
          </a:p>
        </p:txBody>
      </p:sp>
      <p:sp>
        <p:nvSpPr>
          <p:cNvPr id="1013764" name="Rectangle 4"/>
          <p:cNvSpPr>
            <a:spLocks noChangeArrowheads="1"/>
          </p:cNvSpPr>
          <p:nvPr/>
        </p:nvSpPr>
        <p:spPr bwMode="auto">
          <a:xfrm>
            <a:off x="1981200" y="685800"/>
            <a:ext cx="8229600" cy="21336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The Self-Concept and Congruence  </a:t>
            </a:r>
          </a:p>
          <a:p>
            <a:pPr algn="l">
              <a:lnSpc>
                <a:spcPct val="100000"/>
              </a:lnSpc>
              <a:spcAft>
                <a:spcPct val="25000"/>
              </a:spcAft>
              <a:buFontTx/>
              <a:buChar char="•"/>
            </a:pPr>
            <a:r>
              <a:rPr lang="en-US" altLang="en-US" sz="2000"/>
              <a:t>Self-concepts are made up of our impressions of ourselves and our evaluations of our adequacy.</a:t>
            </a:r>
          </a:p>
          <a:p>
            <a:pPr algn="l">
              <a:lnSpc>
                <a:spcPct val="100000"/>
              </a:lnSpc>
              <a:spcAft>
                <a:spcPct val="25000"/>
              </a:spcAft>
              <a:buFontTx/>
              <a:buChar char="•"/>
            </a:pPr>
            <a:r>
              <a:rPr lang="en-US" altLang="en-US" sz="2000"/>
              <a:t>The key to happiness is </a:t>
            </a:r>
            <a:r>
              <a:rPr lang="en-US" altLang="en-US" sz="2000" b="1"/>
              <a:t>congruence,</a:t>
            </a:r>
            <a:r>
              <a:rPr lang="en-US" altLang="en-US" sz="2000"/>
              <a:t> or consistency between one’s self-concept and one’s experience.</a:t>
            </a:r>
          </a:p>
        </p:txBody>
      </p:sp>
      <p:sp>
        <p:nvSpPr>
          <p:cNvPr id="1013765" name="AutoShape 5"/>
          <p:cNvSpPr>
            <a:spLocks noChangeArrowheads="1"/>
          </p:cNvSpPr>
          <p:nvPr/>
        </p:nvSpPr>
        <p:spPr bwMode="auto">
          <a:xfrm flipH="1" flipV="1">
            <a:off x="9982200" y="28956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11800342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13764"/>
                                        </p:tgtEl>
                                        <p:attrNameLst>
                                          <p:attrName>style.visibility</p:attrName>
                                        </p:attrNameLst>
                                      </p:cBhvr>
                                      <p:to>
                                        <p:strVal val="visible"/>
                                      </p:to>
                                    </p:set>
                                    <p:animEffect transition="in" filter="wipe(up)">
                                      <p:cBhvr>
                                        <p:cTn id="7" dur="500"/>
                                        <p:tgtEl>
                                          <p:spTgt spid="1013764"/>
                                        </p:tgtEl>
                                      </p:cBhvr>
                                    </p:animEffect>
                                  </p:childTnLst>
                                </p:cTn>
                              </p:par>
                            </p:childTnLst>
                          </p:cTn>
                        </p:par>
                        <p:par>
                          <p:cTn id="8" fill="hold" nodeType="afterGroup">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101376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1013765"/>
                                        </p:tgtEl>
                                        <p:attrNameLst>
                                          <p:attrName>style.visibility</p:attrName>
                                        </p:attrNameLst>
                                      </p:cBhvr>
                                      <p:to>
                                        <p:strVal val="hidden"/>
                                      </p:to>
                                    </p:set>
                                  </p:childTnLst>
                                </p:cTn>
                              </p:par>
                            </p:childTnLst>
                          </p:cTn>
                        </p:par>
                        <p:par>
                          <p:cTn id="15" fill="hold" nodeType="afterGroup">
                            <p:stCondLst>
                              <p:cond delay="0"/>
                            </p:stCondLst>
                            <p:childTnLst>
                              <p:par>
                                <p:cTn id="16" presetID="22" presetClass="entr" presetSubtype="1" fill="hold" grpId="0" nodeType="afterEffect">
                                  <p:stCondLst>
                                    <p:cond delay="0"/>
                                  </p:stCondLst>
                                  <p:childTnLst>
                                    <p:set>
                                      <p:cBhvr>
                                        <p:cTn id="17" dur="1" fill="hold">
                                          <p:stCondLst>
                                            <p:cond delay="0"/>
                                          </p:stCondLst>
                                        </p:cTn>
                                        <p:tgtEl>
                                          <p:spTgt spid="1013763"/>
                                        </p:tgtEl>
                                        <p:attrNameLst>
                                          <p:attrName>style.visibility</p:attrName>
                                        </p:attrNameLst>
                                      </p:cBhvr>
                                      <p:to>
                                        <p:strVal val="visible"/>
                                      </p:to>
                                    </p:set>
                                    <p:animEffect transition="in" filter="wipe(up)">
                                      <p:cBhvr>
                                        <p:cTn id="18" dur="500"/>
                                        <p:tgtEl>
                                          <p:spTgt spid="1013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3763" grpId="0" animBg="1"/>
      <p:bldP spid="1013764" grpId="0" animBg="1"/>
      <p:bldP spid="1013765" grpId="0" animBg="1"/>
      <p:bldP spid="1013765" grpId="1"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15813" name="Picture 5" descr="psych_41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41775" y="533400"/>
            <a:ext cx="4071938" cy="556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33812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7" presetClass="entr" presetSubtype="0" fill="hold" nodeType="afterEffect">
                                  <p:stCondLst>
                                    <p:cond delay="0"/>
                                  </p:stCondLst>
                                  <p:childTnLst>
                                    <p:set>
                                      <p:cBhvr>
                                        <p:cTn id="6" dur="1" fill="hold">
                                          <p:stCondLst>
                                            <p:cond delay="0"/>
                                          </p:stCondLst>
                                        </p:cTn>
                                        <p:tgtEl>
                                          <p:spTgt spid="1015813"/>
                                        </p:tgtEl>
                                        <p:attrNameLst>
                                          <p:attrName>style.visibility</p:attrName>
                                        </p:attrNameLst>
                                      </p:cBhvr>
                                      <p:to>
                                        <p:strVal val="visible"/>
                                      </p:to>
                                    </p:set>
                                    <p:animEffect transition="in" filter="fade">
                                      <p:cBhvr>
                                        <p:cTn id="7" dur="1000"/>
                                        <p:tgtEl>
                                          <p:spTgt spid="1015813"/>
                                        </p:tgtEl>
                                      </p:cBhvr>
                                    </p:animEffect>
                                    <p:anim calcmode="lin" valueType="num">
                                      <p:cBhvr>
                                        <p:cTn id="8" dur="1000" fill="hold"/>
                                        <p:tgtEl>
                                          <p:spTgt spid="1015813"/>
                                        </p:tgtEl>
                                        <p:attrNameLst>
                                          <p:attrName>ppt_x</p:attrName>
                                        </p:attrNameLst>
                                      </p:cBhvr>
                                      <p:tavLst>
                                        <p:tav tm="0">
                                          <p:val>
                                            <p:strVal val="#ppt_x"/>
                                          </p:val>
                                        </p:tav>
                                        <p:tav tm="100000">
                                          <p:val>
                                            <p:strVal val="#ppt_x"/>
                                          </p:val>
                                        </p:tav>
                                      </p:tavLst>
                                    </p:anim>
                                    <p:anim calcmode="lin" valueType="num">
                                      <p:cBhvr>
                                        <p:cTn id="9" dur="1000" fill="hold"/>
                                        <p:tgtEl>
                                          <p:spTgt spid="10158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8226"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48227" name="Rectangle 3"/>
          <p:cNvSpPr>
            <a:spLocks noChangeArrowheads="1"/>
          </p:cNvSpPr>
          <p:nvPr/>
        </p:nvSpPr>
        <p:spPr bwMode="auto">
          <a:xfrm>
            <a:off x="1981200" y="3733800"/>
            <a:ext cx="8229600" cy="13716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200" i="1"/>
              <a:t>Children might come to think that they are worthwhile only if they behave in certain ways.</a:t>
            </a:r>
          </a:p>
        </p:txBody>
      </p:sp>
      <p:sp>
        <p:nvSpPr>
          <p:cNvPr id="948228" name="Rectangle 4"/>
          <p:cNvSpPr>
            <a:spLocks noChangeArrowheads="1"/>
          </p:cNvSpPr>
          <p:nvPr/>
        </p:nvSpPr>
        <p:spPr bwMode="auto">
          <a:xfrm>
            <a:off x="1981200" y="13716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Identify Cause and Effect</a:t>
            </a:r>
          </a:p>
          <a:p>
            <a:pPr>
              <a:lnSpc>
                <a:spcPct val="100000"/>
              </a:lnSpc>
              <a:spcBef>
                <a:spcPct val="0"/>
              </a:spcBef>
              <a:spcAft>
                <a:spcPct val="30000"/>
              </a:spcAft>
            </a:pPr>
            <a:r>
              <a:rPr lang="en-US" altLang="en-US"/>
              <a:t>What might happen as a result of a parent’s conditional positive regard?</a:t>
            </a:r>
          </a:p>
        </p:txBody>
      </p:sp>
      <p:sp>
        <p:nvSpPr>
          <p:cNvPr id="948229"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948230" name="AutoShape 6"/>
          <p:cNvSpPr>
            <a:spLocks noChangeArrowheads="1"/>
          </p:cNvSpPr>
          <p:nvPr/>
        </p:nvSpPr>
        <p:spPr bwMode="auto">
          <a:xfrm flipH="1" flipV="1">
            <a:off x="9982200" y="3429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34292272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48230"/>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48227"/>
                                        </p:tgtEl>
                                        <p:attrNameLst>
                                          <p:attrName>style.visibility</p:attrName>
                                        </p:attrNameLst>
                                      </p:cBhvr>
                                      <p:to>
                                        <p:strVal val="visible"/>
                                      </p:to>
                                    </p:set>
                                    <p:animEffect transition="in" filter="wipe(up)">
                                      <p:cBhvr>
                                        <p:cTn id="10" dur="500"/>
                                        <p:tgtEl>
                                          <p:spTgt spid="9482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8227" grpId="0" animBg="1"/>
      <p:bldP spid="948230"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018"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854020" name="Rectangle 4"/>
          <p:cNvSpPr>
            <a:spLocks noChangeArrowheads="1"/>
          </p:cNvSpPr>
          <p:nvPr/>
        </p:nvSpPr>
        <p:spPr bwMode="auto">
          <a:xfrm>
            <a:off x="1981200" y="685800"/>
            <a:ext cx="8229600" cy="43434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Evaluation of the Humanistic Approach  </a:t>
            </a:r>
          </a:p>
          <a:p>
            <a:pPr algn="l">
              <a:lnSpc>
                <a:spcPct val="100000"/>
              </a:lnSpc>
              <a:spcAft>
                <a:spcPct val="25000"/>
              </a:spcAft>
              <a:buFontTx/>
              <a:buChar char="•"/>
            </a:pPr>
            <a:r>
              <a:rPr lang="en-US" altLang="en-US" sz="2000"/>
              <a:t>Humanistic psychologists believe that an essential aspect of human life is conscious experience—the sense of one’s self as progressing through space and time.</a:t>
            </a:r>
          </a:p>
          <a:p>
            <a:pPr algn="l">
              <a:lnSpc>
                <a:spcPct val="100000"/>
              </a:lnSpc>
              <a:spcAft>
                <a:spcPct val="25000"/>
              </a:spcAft>
              <a:buFontTx/>
              <a:buChar char="•"/>
            </a:pPr>
            <a:r>
              <a:rPr lang="en-US" altLang="en-US" sz="2000"/>
              <a:t>Humanistic theories are popular because they grant consciousness a key role and because they stress human freedom.</a:t>
            </a:r>
          </a:p>
          <a:p>
            <a:pPr algn="l">
              <a:lnSpc>
                <a:spcPct val="100000"/>
              </a:lnSpc>
              <a:spcAft>
                <a:spcPct val="25000"/>
              </a:spcAft>
              <a:buFontTx/>
              <a:buChar char="•"/>
            </a:pPr>
            <a:r>
              <a:rPr lang="en-US" altLang="en-US" sz="2000"/>
              <a:t>These strengths are also weaknesses, because each individual’s conscious experience is unique. </a:t>
            </a:r>
          </a:p>
          <a:p>
            <a:pPr algn="l">
              <a:lnSpc>
                <a:spcPct val="100000"/>
              </a:lnSpc>
              <a:spcAft>
                <a:spcPct val="25000"/>
              </a:spcAft>
              <a:buFontTx/>
              <a:buChar char="•"/>
            </a:pPr>
            <a:r>
              <a:rPr lang="en-US" altLang="en-US" sz="2000"/>
              <a:t>Critics note that humanistic theories do not predict the sorts of traits, abilities, and interests that people might develop.</a:t>
            </a:r>
          </a:p>
        </p:txBody>
      </p:sp>
    </p:spTree>
    <p:custDataLst>
      <p:tags r:id="rId1"/>
    </p:custDataLst>
    <p:extLst>
      <p:ext uri="{BB962C8B-B14F-4D97-AF65-F5344CB8AC3E}">
        <p14:creationId xmlns:p14="http://schemas.microsoft.com/office/powerpoint/2010/main" val="25263284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withEffect">
                                  <p:stCondLst>
                                    <p:cond delay="0"/>
                                  </p:stCondLst>
                                  <p:childTnLst>
                                    <p:set>
                                      <p:cBhvr>
                                        <p:cTn id="6" dur="1" fill="hold">
                                          <p:stCondLst>
                                            <p:cond delay="0"/>
                                          </p:stCondLst>
                                        </p:cTn>
                                        <p:tgtEl>
                                          <p:spTgt spid="854020"/>
                                        </p:tgtEl>
                                        <p:attrNameLst>
                                          <p:attrName>style.visibility</p:attrName>
                                        </p:attrNameLst>
                                      </p:cBhvr>
                                      <p:to>
                                        <p:strVal val="visible"/>
                                      </p:to>
                                    </p:set>
                                    <p:animEffect transition="in" filter="wipe(up)">
                                      <p:cBhvr>
                                        <p:cTn id="7" dur="500"/>
                                        <p:tgtEl>
                                          <p:spTgt spid="8540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4020"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0274"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50275" name="Rectangle 3"/>
          <p:cNvSpPr>
            <a:spLocks noChangeArrowheads="1"/>
          </p:cNvSpPr>
          <p:nvPr/>
        </p:nvSpPr>
        <p:spPr bwMode="auto">
          <a:xfrm>
            <a:off x="1981200" y="3733800"/>
            <a:ext cx="8229600" cy="13716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200" i="1"/>
              <a:t>because they stress human freedom and conscious experience rather than seeing us as products of our childhoods or our circumstances</a:t>
            </a:r>
          </a:p>
        </p:txBody>
      </p:sp>
      <p:sp>
        <p:nvSpPr>
          <p:cNvPr id="950276" name="Rectangle 4"/>
          <p:cNvSpPr>
            <a:spLocks noChangeArrowheads="1"/>
          </p:cNvSpPr>
          <p:nvPr/>
        </p:nvSpPr>
        <p:spPr bwMode="auto">
          <a:xfrm>
            <a:off x="1981200" y="13716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Summarize</a:t>
            </a:r>
          </a:p>
          <a:p>
            <a:pPr>
              <a:lnSpc>
                <a:spcPct val="100000"/>
              </a:lnSpc>
              <a:spcBef>
                <a:spcPct val="0"/>
              </a:spcBef>
              <a:spcAft>
                <a:spcPct val="30000"/>
              </a:spcAft>
            </a:pPr>
            <a:r>
              <a:rPr lang="en-US" altLang="en-US"/>
              <a:t>Why are humanistic theories popular?</a:t>
            </a:r>
          </a:p>
        </p:txBody>
      </p:sp>
      <p:sp>
        <p:nvSpPr>
          <p:cNvPr id="950277"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950278" name="AutoShape 6"/>
          <p:cNvSpPr>
            <a:spLocks noChangeArrowheads="1"/>
          </p:cNvSpPr>
          <p:nvPr/>
        </p:nvSpPr>
        <p:spPr bwMode="auto">
          <a:xfrm flipH="1" flipV="1">
            <a:off x="9982200" y="34147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9093151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50278"/>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50275"/>
                                        </p:tgtEl>
                                        <p:attrNameLst>
                                          <p:attrName>style.visibility</p:attrName>
                                        </p:attrNameLst>
                                      </p:cBhvr>
                                      <p:to>
                                        <p:strVal val="visible"/>
                                      </p:to>
                                    </p:set>
                                    <p:animEffect transition="in" filter="wipe(up)">
                                      <p:cBhvr>
                                        <p:cTn id="10" dur="500"/>
                                        <p:tgtEl>
                                          <p:spTgt spid="9502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0275" grpId="0" animBg="1"/>
      <p:bldP spid="950278" grpId="0" animBg="1"/>
    </p:bldLst>
  </p:timing>
</p:sld>
</file>

<file path=ppt/slides/slide6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16834" name="Text Box 2"/>
          <p:cNvSpPr txBox="1">
            <a:spLocks noChangeArrowheads="1"/>
          </p:cNvSpPr>
          <p:nvPr/>
        </p:nvSpPr>
        <p:spPr bwMode="auto">
          <a:xfrm>
            <a:off x="1981200" y="1143000"/>
            <a:ext cx="8229600" cy="18288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14300"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20000"/>
              </a:lnSpc>
              <a:spcBef>
                <a:spcPct val="20000"/>
              </a:spcBef>
            </a:pPr>
            <a:r>
              <a:rPr lang="en-US" altLang="en-US">
                <a:latin typeface="Arial" panose="020B0604020202020204" pitchFamily="34" charset="0"/>
              </a:rPr>
              <a:t>Focuses on the roles that ethnicity, gender, socioeconomic status, and culture play in shaping personality, behavior, and mental processes. Both family and environmental influences are key factors in personality development.</a:t>
            </a:r>
            <a:endParaRPr lang="en-US" altLang="en-US" sz="2200">
              <a:latin typeface="Arial" panose="020B0604020202020204" pitchFamily="34" charset="0"/>
            </a:endParaRPr>
          </a:p>
        </p:txBody>
      </p:sp>
      <p:grpSp>
        <p:nvGrpSpPr>
          <p:cNvPr id="1016835" name="Group 3"/>
          <p:cNvGrpSpPr>
            <a:grpSpLocks/>
          </p:cNvGrpSpPr>
          <p:nvPr/>
        </p:nvGrpSpPr>
        <p:grpSpPr bwMode="auto">
          <a:xfrm>
            <a:off x="1981200" y="3048000"/>
            <a:ext cx="4191000" cy="3124200"/>
            <a:chOff x="288" y="2166"/>
            <a:chExt cx="2448" cy="1338"/>
          </a:xfrm>
        </p:grpSpPr>
        <p:sp>
          <p:nvSpPr>
            <p:cNvPr id="1016836" name="Text Box 4"/>
            <p:cNvSpPr txBox="1">
              <a:spLocks noChangeArrowheads="1"/>
            </p:cNvSpPr>
            <p:nvPr/>
          </p:nvSpPr>
          <p:spPr bwMode="auto">
            <a:xfrm>
              <a:off x="288" y="2400"/>
              <a:ext cx="2448" cy="110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Individualists give priority to their personal identities and goals.</a:t>
              </a:r>
            </a:p>
            <a:p>
              <a:pPr eaLnBrk="1" hangingPunct="1">
                <a:spcBef>
                  <a:spcPct val="20000"/>
                </a:spcBef>
                <a:buFontTx/>
                <a:buChar char="•"/>
              </a:pPr>
              <a:r>
                <a:rPr lang="en-US" altLang="en-US" sz="2000">
                  <a:latin typeface="Arial" panose="020B0604020202020204" pitchFamily="34" charset="0"/>
                </a:rPr>
                <a:t>Collectivists give priority to goals of the group.</a:t>
              </a:r>
            </a:p>
            <a:p>
              <a:pPr eaLnBrk="1" hangingPunct="1">
                <a:spcBef>
                  <a:spcPct val="20000"/>
                </a:spcBef>
                <a:buFontTx/>
                <a:buChar char="•"/>
              </a:pPr>
              <a:r>
                <a:rPr lang="en-US" altLang="en-US" sz="2000">
                  <a:latin typeface="Arial" panose="020B0604020202020204" pitchFamily="34" charset="0"/>
                </a:rPr>
                <a:t>Reliable measure of personality differences between individuals from different cultures</a:t>
              </a:r>
            </a:p>
          </p:txBody>
        </p:sp>
        <p:sp>
          <p:nvSpPr>
            <p:cNvPr id="1016837" name="Text Box 5"/>
            <p:cNvSpPr txBox="1">
              <a:spLocks noChangeArrowheads="1"/>
            </p:cNvSpPr>
            <p:nvPr/>
          </p:nvSpPr>
          <p:spPr bwMode="auto">
            <a:xfrm>
              <a:off x="288" y="2166"/>
              <a:ext cx="2448" cy="23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Individualism v. Collectivism</a:t>
              </a:r>
              <a:endParaRPr lang="en-US" altLang="en-US" sz="2000" b="1">
                <a:latin typeface="Arial" panose="020B0604020202020204" pitchFamily="34" charset="0"/>
              </a:endParaRPr>
            </a:p>
          </p:txBody>
        </p:sp>
      </p:grpSp>
      <p:sp>
        <p:nvSpPr>
          <p:cNvPr id="1016838" name="Rectangle 6"/>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Sociocultural Psychology</a:t>
            </a:r>
            <a:endParaRPr lang="en-US" altLang="en-US">
              <a:solidFill>
                <a:srgbClr val="FFCC00"/>
              </a:solidFill>
            </a:endParaRPr>
          </a:p>
        </p:txBody>
      </p:sp>
      <p:grpSp>
        <p:nvGrpSpPr>
          <p:cNvPr id="1016839" name="Group 7"/>
          <p:cNvGrpSpPr>
            <a:grpSpLocks/>
          </p:cNvGrpSpPr>
          <p:nvPr/>
        </p:nvGrpSpPr>
        <p:grpSpPr bwMode="auto">
          <a:xfrm>
            <a:off x="6172200" y="3048000"/>
            <a:ext cx="4038600" cy="3124200"/>
            <a:chOff x="288" y="2166"/>
            <a:chExt cx="2448" cy="1338"/>
          </a:xfrm>
        </p:grpSpPr>
        <p:sp>
          <p:nvSpPr>
            <p:cNvPr id="1016840" name="Text Box 8"/>
            <p:cNvSpPr txBox="1">
              <a:spLocks noChangeArrowheads="1"/>
            </p:cNvSpPr>
            <p:nvPr/>
          </p:nvSpPr>
          <p:spPr bwMode="auto">
            <a:xfrm>
              <a:off x="288" y="2400"/>
              <a:ext cx="2448" cy="110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Social and cultural factors affect the self-concept and self-esteem of the individual.</a:t>
              </a:r>
            </a:p>
            <a:p>
              <a:pPr eaLnBrk="1" hangingPunct="1">
                <a:spcBef>
                  <a:spcPct val="20000"/>
                </a:spcBef>
                <a:buFontTx/>
                <a:buChar char="•"/>
              </a:pPr>
              <a:r>
                <a:rPr lang="en-US" altLang="en-US" sz="2000">
                  <a:latin typeface="Arial" panose="020B0604020202020204" pitchFamily="34" charset="0"/>
                </a:rPr>
                <a:t>Members of groups that have been discriminated against may have lower self-images.</a:t>
              </a:r>
            </a:p>
          </p:txBody>
        </p:sp>
        <p:sp>
          <p:nvSpPr>
            <p:cNvPr id="1016841" name="Text Box 9"/>
            <p:cNvSpPr txBox="1">
              <a:spLocks noChangeArrowheads="1"/>
            </p:cNvSpPr>
            <p:nvPr/>
          </p:nvSpPr>
          <p:spPr bwMode="auto">
            <a:xfrm>
              <a:off x="288" y="2166"/>
              <a:ext cx="2448" cy="23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Sociocultural Factors and the Self</a:t>
              </a:r>
              <a:endParaRPr lang="en-US" altLang="en-US" sz="2000" b="1">
                <a:latin typeface="Arial" panose="020B0604020202020204" pitchFamily="34" charset="0"/>
              </a:endParaRPr>
            </a:p>
          </p:txBody>
        </p:sp>
      </p:grpSp>
      <p:sp>
        <p:nvSpPr>
          <p:cNvPr id="1016842" name="AutoShape 10"/>
          <p:cNvSpPr>
            <a:spLocks noChangeArrowheads="1"/>
          </p:cNvSpPr>
          <p:nvPr/>
        </p:nvSpPr>
        <p:spPr bwMode="auto">
          <a:xfrm flipH="1" flipV="1">
            <a:off x="9982200" y="3048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16843" name="AutoShape 11"/>
          <p:cNvSpPr>
            <a:spLocks noChangeArrowheads="1"/>
          </p:cNvSpPr>
          <p:nvPr/>
        </p:nvSpPr>
        <p:spPr bwMode="auto">
          <a:xfrm flipH="1" flipV="1">
            <a:off x="5867400" y="59436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32957338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16842"/>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8" fill="hold" nodeType="afterEffect">
                                  <p:stCondLst>
                                    <p:cond delay="0"/>
                                  </p:stCondLst>
                                  <p:childTnLst>
                                    <p:set>
                                      <p:cBhvr>
                                        <p:cTn id="9" dur="1" fill="hold">
                                          <p:stCondLst>
                                            <p:cond delay="0"/>
                                          </p:stCondLst>
                                        </p:cTn>
                                        <p:tgtEl>
                                          <p:spTgt spid="1016835"/>
                                        </p:tgtEl>
                                        <p:attrNameLst>
                                          <p:attrName>style.visibility</p:attrName>
                                        </p:attrNameLst>
                                      </p:cBhvr>
                                      <p:to>
                                        <p:strVal val="visible"/>
                                      </p:to>
                                    </p:set>
                                    <p:animEffect transition="in" filter="wipe(left)">
                                      <p:cBhvr>
                                        <p:cTn id="10" dur="500"/>
                                        <p:tgtEl>
                                          <p:spTgt spid="1016835"/>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1016843"/>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1016843"/>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8" fill="hold" nodeType="afterEffect">
                                  <p:stCondLst>
                                    <p:cond delay="0"/>
                                  </p:stCondLst>
                                  <p:childTnLst>
                                    <p:set>
                                      <p:cBhvr>
                                        <p:cTn id="20" dur="1" fill="hold">
                                          <p:stCondLst>
                                            <p:cond delay="0"/>
                                          </p:stCondLst>
                                        </p:cTn>
                                        <p:tgtEl>
                                          <p:spTgt spid="1016839"/>
                                        </p:tgtEl>
                                        <p:attrNameLst>
                                          <p:attrName>style.visibility</p:attrName>
                                        </p:attrNameLst>
                                      </p:cBhvr>
                                      <p:to>
                                        <p:strVal val="visible"/>
                                      </p:to>
                                    </p:set>
                                    <p:animEffect transition="in" filter="wipe(left)">
                                      <p:cBhvr>
                                        <p:cTn id="21" dur="500"/>
                                        <p:tgtEl>
                                          <p:spTgt spid="10168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6842" grpId="0" animBg="1"/>
      <p:bldP spid="1016843" grpId="0" animBg="1"/>
      <p:bldP spid="1016843" grpId="1"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8882" name="Text Box 2"/>
          <p:cNvSpPr txBox="1">
            <a:spLocks noChangeArrowheads="1"/>
          </p:cNvSpPr>
          <p:nvPr/>
        </p:nvSpPr>
        <p:spPr bwMode="auto">
          <a:xfrm>
            <a:off x="1981200" y="762000"/>
            <a:ext cx="4038600" cy="51816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31775" indent="-231775" eaLnBrk="0" hangingPunct="0">
              <a:spcBef>
                <a:spcPct val="0"/>
              </a:spcBef>
              <a:defRPr sz="2400">
                <a:solidFill>
                  <a:schemeClr val="tx1"/>
                </a:solidFill>
                <a:latin typeface="Times" panose="02020603050405020304" pitchFamily="18" charset="0"/>
              </a:defRPr>
            </a:lvl1pPr>
            <a:lvl2pPr marL="2984500" indent="-457200" eaLnBrk="0" hangingPunct="0">
              <a:spcBef>
                <a:spcPct val="0"/>
              </a:spcBef>
              <a:defRPr sz="2400">
                <a:solidFill>
                  <a:schemeClr val="tx1"/>
                </a:solidFill>
                <a:latin typeface="Times" panose="02020603050405020304" pitchFamily="18" charset="0"/>
              </a:defRPr>
            </a:lvl2pPr>
            <a:lvl3pPr marL="3098800" indent="-457200" eaLnBrk="0" hangingPunct="0">
              <a:spcBef>
                <a:spcPct val="0"/>
              </a:spcBef>
              <a:defRPr sz="2400">
                <a:solidFill>
                  <a:schemeClr val="tx1"/>
                </a:solidFill>
                <a:latin typeface="Times" panose="02020603050405020304" pitchFamily="18" charset="0"/>
              </a:defRPr>
            </a:lvl3pPr>
            <a:lvl4pPr marL="3213100" indent="-457200" eaLnBrk="0" hangingPunct="0">
              <a:spcBef>
                <a:spcPct val="0"/>
              </a:spcBef>
              <a:defRPr sz="2400">
                <a:solidFill>
                  <a:schemeClr val="tx1"/>
                </a:solidFill>
                <a:latin typeface="Times" panose="02020603050405020304" pitchFamily="18" charset="0"/>
              </a:defRPr>
            </a:lvl4pPr>
            <a:lvl5pPr marL="3327400" indent="-457200" eaLnBrk="0" hangingPunct="0">
              <a:spcBef>
                <a:spcPct val="0"/>
              </a:spcBef>
              <a:defRPr sz="2400">
                <a:solidFill>
                  <a:schemeClr val="tx1"/>
                </a:solidFill>
                <a:latin typeface="Times" panose="02020603050405020304" pitchFamily="18" charset="0"/>
              </a:defRPr>
            </a:lvl5pPr>
            <a:lvl6pPr marL="3784600" indent="-457200" eaLnBrk="0" fontAlgn="base" hangingPunct="0">
              <a:spcBef>
                <a:spcPct val="0"/>
              </a:spcBef>
              <a:spcAft>
                <a:spcPct val="0"/>
              </a:spcAft>
              <a:defRPr sz="2400">
                <a:solidFill>
                  <a:schemeClr val="tx1"/>
                </a:solidFill>
                <a:latin typeface="Times" panose="02020603050405020304" pitchFamily="18" charset="0"/>
              </a:defRPr>
            </a:lvl6pPr>
            <a:lvl7pPr marL="4241800" indent="-457200" eaLnBrk="0" fontAlgn="base" hangingPunct="0">
              <a:spcBef>
                <a:spcPct val="0"/>
              </a:spcBef>
              <a:spcAft>
                <a:spcPct val="0"/>
              </a:spcAft>
              <a:defRPr sz="2400">
                <a:solidFill>
                  <a:schemeClr val="tx1"/>
                </a:solidFill>
                <a:latin typeface="Times" panose="02020603050405020304" pitchFamily="18" charset="0"/>
              </a:defRPr>
            </a:lvl7pPr>
            <a:lvl8pPr marL="4699000" indent="-457200" eaLnBrk="0" fontAlgn="base" hangingPunct="0">
              <a:spcBef>
                <a:spcPct val="0"/>
              </a:spcBef>
              <a:spcAft>
                <a:spcPct val="0"/>
              </a:spcAft>
              <a:defRPr sz="2400">
                <a:solidFill>
                  <a:schemeClr val="tx1"/>
                </a:solidFill>
                <a:latin typeface="Times" panose="02020603050405020304" pitchFamily="18" charset="0"/>
              </a:defRPr>
            </a:lvl8pPr>
            <a:lvl9pPr marL="5156200" indent="-4572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spcBef>
                <a:spcPct val="20000"/>
              </a:spcBef>
              <a:spcAft>
                <a:spcPct val="25000"/>
              </a:spcAft>
            </a:pPr>
            <a:r>
              <a:rPr lang="en-US" altLang="en-US" b="1">
                <a:solidFill>
                  <a:srgbClr val="BF0000"/>
                </a:solidFill>
                <a:latin typeface="Arial" panose="020B0604020202020204" pitchFamily="34" charset="0"/>
              </a:rPr>
              <a:t>Acculturation and Self-Esteem</a:t>
            </a:r>
            <a:endParaRPr lang="en-US" altLang="en-US" b="1">
              <a:latin typeface="Arial" panose="020B0604020202020204" pitchFamily="34" charset="0"/>
            </a:endParaRPr>
          </a:p>
          <a:p>
            <a:pPr eaLnBrk="1" hangingPunct="1">
              <a:lnSpc>
                <a:spcPct val="100000"/>
              </a:lnSpc>
              <a:spcBef>
                <a:spcPct val="20000"/>
              </a:spcBef>
              <a:spcAft>
                <a:spcPct val="25000"/>
              </a:spcAft>
              <a:buFontTx/>
              <a:buChar char="•"/>
            </a:pPr>
            <a:r>
              <a:rPr lang="en-US" altLang="en-US" sz="1800">
                <a:latin typeface="Arial" panose="020B0604020202020204" pitchFamily="34" charset="0"/>
              </a:rPr>
              <a:t>Personalities are influenced by cultural settings.</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A Korean American child, for example, might be influenced by Korean culture at home and American culture at school.</a:t>
            </a:r>
          </a:p>
          <a:p>
            <a:pPr eaLnBrk="1" hangingPunct="1">
              <a:lnSpc>
                <a:spcPct val="100000"/>
              </a:lnSpc>
              <a:spcBef>
                <a:spcPct val="20000"/>
              </a:spcBef>
              <a:spcAft>
                <a:spcPct val="25000"/>
              </a:spcAft>
              <a:buFontTx/>
              <a:buChar char="•"/>
            </a:pPr>
            <a:r>
              <a:rPr lang="en-US" altLang="en-US" sz="1800" b="1">
                <a:latin typeface="Arial" panose="020B0604020202020204" pitchFamily="34" charset="0"/>
              </a:rPr>
              <a:t>Acculturation:</a:t>
            </a:r>
            <a:r>
              <a:rPr lang="en-US" altLang="en-US" sz="1800">
                <a:latin typeface="Arial" panose="020B0604020202020204" pitchFamily="34" charset="0"/>
              </a:rPr>
              <a:t> the process of adapting to a new or different culture.</a:t>
            </a:r>
          </a:p>
          <a:p>
            <a:pPr eaLnBrk="1" hangingPunct="1">
              <a:lnSpc>
                <a:spcPct val="100000"/>
              </a:lnSpc>
              <a:spcBef>
                <a:spcPct val="20000"/>
              </a:spcBef>
              <a:spcAft>
                <a:spcPct val="25000"/>
              </a:spcAft>
              <a:buFontTx/>
              <a:buChar char="•"/>
            </a:pPr>
            <a:endParaRPr lang="en-US" altLang="en-US" sz="1800">
              <a:latin typeface="Arial" panose="020B0604020202020204" pitchFamily="34" charset="0"/>
            </a:endParaRPr>
          </a:p>
        </p:txBody>
      </p:sp>
      <p:sp>
        <p:nvSpPr>
          <p:cNvPr id="1018883" name="Text Box 3"/>
          <p:cNvSpPr txBox="1">
            <a:spLocks noChangeArrowheads="1"/>
          </p:cNvSpPr>
          <p:nvPr/>
        </p:nvSpPr>
        <p:spPr bwMode="auto">
          <a:xfrm>
            <a:off x="6172200" y="762000"/>
            <a:ext cx="4038600" cy="5181600"/>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eaLnBrk="0" hangingPunct="0">
              <a:spcBef>
                <a:spcPct val="0"/>
              </a:spcBef>
              <a:defRPr sz="2400">
                <a:solidFill>
                  <a:schemeClr val="tx1"/>
                </a:solidFill>
                <a:latin typeface="Times" panose="02020603050405020304" pitchFamily="18" charset="0"/>
              </a:defRPr>
            </a:lvl1pPr>
            <a:lvl2pPr marL="2984500" indent="-457200" eaLnBrk="0" hangingPunct="0">
              <a:spcBef>
                <a:spcPct val="0"/>
              </a:spcBef>
              <a:defRPr sz="2400">
                <a:solidFill>
                  <a:schemeClr val="tx1"/>
                </a:solidFill>
                <a:latin typeface="Times" panose="02020603050405020304" pitchFamily="18" charset="0"/>
              </a:defRPr>
            </a:lvl2pPr>
            <a:lvl3pPr marL="3098800" indent="-457200" eaLnBrk="0" hangingPunct="0">
              <a:spcBef>
                <a:spcPct val="0"/>
              </a:spcBef>
              <a:defRPr sz="2400">
                <a:solidFill>
                  <a:schemeClr val="tx1"/>
                </a:solidFill>
                <a:latin typeface="Times" panose="02020603050405020304" pitchFamily="18" charset="0"/>
              </a:defRPr>
            </a:lvl3pPr>
            <a:lvl4pPr marL="3213100" indent="-457200" eaLnBrk="0" hangingPunct="0">
              <a:spcBef>
                <a:spcPct val="0"/>
              </a:spcBef>
              <a:defRPr sz="2400">
                <a:solidFill>
                  <a:schemeClr val="tx1"/>
                </a:solidFill>
                <a:latin typeface="Times" panose="02020603050405020304" pitchFamily="18" charset="0"/>
              </a:defRPr>
            </a:lvl4pPr>
            <a:lvl5pPr marL="3327400" indent="-457200" eaLnBrk="0" hangingPunct="0">
              <a:spcBef>
                <a:spcPct val="0"/>
              </a:spcBef>
              <a:defRPr sz="2400">
                <a:solidFill>
                  <a:schemeClr val="tx1"/>
                </a:solidFill>
                <a:latin typeface="Times" panose="02020603050405020304" pitchFamily="18" charset="0"/>
              </a:defRPr>
            </a:lvl5pPr>
            <a:lvl6pPr marL="3784600" indent="-457200" eaLnBrk="0" fontAlgn="base" hangingPunct="0">
              <a:spcBef>
                <a:spcPct val="0"/>
              </a:spcBef>
              <a:spcAft>
                <a:spcPct val="0"/>
              </a:spcAft>
              <a:defRPr sz="2400">
                <a:solidFill>
                  <a:schemeClr val="tx1"/>
                </a:solidFill>
                <a:latin typeface="Times" panose="02020603050405020304" pitchFamily="18" charset="0"/>
              </a:defRPr>
            </a:lvl6pPr>
            <a:lvl7pPr marL="4241800" indent="-457200" eaLnBrk="0" fontAlgn="base" hangingPunct="0">
              <a:spcBef>
                <a:spcPct val="0"/>
              </a:spcBef>
              <a:spcAft>
                <a:spcPct val="0"/>
              </a:spcAft>
              <a:defRPr sz="2400">
                <a:solidFill>
                  <a:schemeClr val="tx1"/>
                </a:solidFill>
                <a:latin typeface="Times" panose="02020603050405020304" pitchFamily="18" charset="0"/>
              </a:defRPr>
            </a:lvl7pPr>
            <a:lvl8pPr marL="4699000" indent="-457200" eaLnBrk="0" fontAlgn="base" hangingPunct="0">
              <a:spcBef>
                <a:spcPct val="0"/>
              </a:spcBef>
              <a:spcAft>
                <a:spcPct val="0"/>
              </a:spcAft>
              <a:defRPr sz="2400">
                <a:solidFill>
                  <a:schemeClr val="tx1"/>
                </a:solidFill>
                <a:latin typeface="Times" panose="02020603050405020304" pitchFamily="18" charset="0"/>
              </a:defRPr>
            </a:lvl8pPr>
            <a:lvl9pPr marL="5156200" indent="-4572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spcBef>
                <a:spcPct val="20000"/>
              </a:spcBef>
              <a:spcAft>
                <a:spcPct val="25000"/>
              </a:spcAft>
            </a:pPr>
            <a:endParaRPr lang="en-US" altLang="en-US" sz="1800" b="1">
              <a:solidFill>
                <a:srgbClr val="BF0000"/>
              </a:solidFill>
              <a:latin typeface="Arial" panose="020B0604020202020204" pitchFamily="34" charset="0"/>
            </a:endParaRPr>
          </a:p>
          <a:p>
            <a:pPr eaLnBrk="1" hangingPunct="1">
              <a:lnSpc>
                <a:spcPct val="100000"/>
              </a:lnSpc>
              <a:spcBef>
                <a:spcPct val="20000"/>
              </a:spcBef>
              <a:spcAft>
                <a:spcPct val="25000"/>
              </a:spcAft>
            </a:pPr>
            <a:endParaRPr lang="en-US" altLang="en-US" sz="1800" b="1">
              <a:solidFill>
                <a:srgbClr val="BF0000"/>
              </a:solidFill>
              <a:latin typeface="Arial" panose="020B0604020202020204" pitchFamily="34" charset="0"/>
            </a:endParaRPr>
          </a:p>
          <a:p>
            <a:pPr eaLnBrk="1" hangingPunct="1">
              <a:lnSpc>
                <a:spcPct val="100000"/>
              </a:lnSpc>
              <a:spcBef>
                <a:spcPct val="20000"/>
              </a:spcBef>
              <a:spcAft>
                <a:spcPct val="25000"/>
              </a:spcAft>
              <a:buFontTx/>
              <a:buChar char="•"/>
            </a:pPr>
            <a:r>
              <a:rPr lang="en-US" altLang="en-US" sz="1800">
                <a:latin typeface="Arial" panose="020B0604020202020204" pitchFamily="34" charset="0"/>
              </a:rPr>
              <a:t>Some immigrants become assimilated, or absorbed, into the culture of the area to which they move. </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Other choose to maintain separation, and they retain their language and customs.</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Research suggests that people who are bicultural have the highest self-esteem.</a:t>
            </a:r>
          </a:p>
        </p:txBody>
      </p:sp>
      <p:sp>
        <p:nvSpPr>
          <p:cNvPr id="1018884" name="AutoShape 4"/>
          <p:cNvSpPr>
            <a:spLocks noChangeArrowheads="1"/>
          </p:cNvSpPr>
          <p:nvPr/>
        </p:nvSpPr>
        <p:spPr bwMode="auto">
          <a:xfrm flipH="1" flipV="1">
            <a:off x="5715000" y="5715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28371673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18882"/>
                                        </p:tgtEl>
                                        <p:attrNameLst>
                                          <p:attrName>style.visibility</p:attrName>
                                        </p:attrNameLst>
                                      </p:cBhvr>
                                      <p:to>
                                        <p:strVal val="visible"/>
                                      </p:to>
                                    </p:set>
                                    <p:animEffect transition="in" filter="wipe(left)">
                                      <p:cBhvr>
                                        <p:cTn id="7" dur="500"/>
                                        <p:tgtEl>
                                          <p:spTgt spid="1018882"/>
                                        </p:tgtEl>
                                      </p:cBhvr>
                                    </p:animEffect>
                                  </p:childTnLst>
                                </p:cTn>
                              </p:par>
                            </p:childTnLst>
                          </p:cTn>
                        </p:par>
                        <p:par>
                          <p:cTn id="8" fill="hold" nodeType="afterGroup">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101888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1018884"/>
                                        </p:tgtEl>
                                        <p:attrNameLst>
                                          <p:attrName>style.visibility</p:attrName>
                                        </p:attrNameLst>
                                      </p:cBhvr>
                                      <p:to>
                                        <p:strVal val="hidden"/>
                                      </p:to>
                                    </p:set>
                                  </p:childTnLst>
                                </p:cTn>
                              </p:par>
                            </p:childTnLst>
                          </p:cTn>
                        </p:par>
                        <p:par>
                          <p:cTn id="15" fill="hold" nodeType="afterGroup">
                            <p:stCondLst>
                              <p:cond delay="0"/>
                            </p:stCondLst>
                            <p:childTnLst>
                              <p:par>
                                <p:cTn id="16" presetID="22" presetClass="entr" presetSubtype="2" fill="hold" grpId="0" nodeType="afterEffect">
                                  <p:stCondLst>
                                    <p:cond delay="0"/>
                                  </p:stCondLst>
                                  <p:childTnLst>
                                    <p:set>
                                      <p:cBhvr>
                                        <p:cTn id="17" dur="1" fill="hold">
                                          <p:stCondLst>
                                            <p:cond delay="0"/>
                                          </p:stCondLst>
                                        </p:cTn>
                                        <p:tgtEl>
                                          <p:spTgt spid="1018883"/>
                                        </p:tgtEl>
                                        <p:attrNameLst>
                                          <p:attrName>style.visibility</p:attrName>
                                        </p:attrNameLst>
                                      </p:cBhvr>
                                      <p:to>
                                        <p:strVal val="visible"/>
                                      </p:to>
                                    </p:set>
                                    <p:animEffect transition="in" filter="wipe(right)">
                                      <p:cBhvr>
                                        <p:cTn id="18" dur="500"/>
                                        <p:tgtEl>
                                          <p:spTgt spid="10188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8882" grpId="0" animBg="1"/>
      <p:bldP spid="1018883" grpId="0" animBg="1"/>
      <p:bldP spid="1018884" grpId="0" animBg="1"/>
      <p:bldP spid="1018884" grpId="1"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101" name="Picture 5" descr="psych_413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05001" y="762000"/>
            <a:ext cx="3654425" cy="3633788"/>
          </a:xfrm>
          <a:prstGeom prst="rect">
            <a:avLst/>
          </a:prstGeom>
          <a:noFill/>
          <a:extLst>
            <a:ext uri="{909E8E84-426E-40DD-AFC4-6F175D3DCCD1}">
              <a14:hiddenFill xmlns:a14="http://schemas.microsoft.com/office/drawing/2010/main">
                <a:solidFill>
                  <a:srgbClr val="FFFFFF"/>
                </a:solidFill>
              </a14:hiddenFill>
            </a:ext>
          </a:extLst>
        </p:spPr>
      </p:pic>
      <p:pic>
        <p:nvPicPr>
          <p:cNvPr id="1028102" name="Picture 6" descr="psych_413b"/>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19800" y="685800"/>
            <a:ext cx="4095750" cy="541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69816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8" fill="hold" nodeType="afterEffect">
                                  <p:stCondLst>
                                    <p:cond delay="0"/>
                                  </p:stCondLst>
                                  <p:childTnLst>
                                    <p:set>
                                      <p:cBhvr>
                                        <p:cTn id="6" dur="1" fill="hold">
                                          <p:stCondLst>
                                            <p:cond delay="0"/>
                                          </p:stCondLst>
                                        </p:cTn>
                                        <p:tgtEl>
                                          <p:spTgt spid="1028101"/>
                                        </p:tgtEl>
                                        <p:attrNameLst>
                                          <p:attrName>style.visibility</p:attrName>
                                        </p:attrNameLst>
                                      </p:cBhvr>
                                      <p:to>
                                        <p:strVal val="visible"/>
                                      </p:to>
                                    </p:set>
                                    <p:animEffect transition="in" filter="slide(fromLeft)">
                                      <p:cBhvr>
                                        <p:cTn id="7" dur="1000"/>
                                        <p:tgtEl>
                                          <p:spTgt spid="1028101"/>
                                        </p:tgtEl>
                                      </p:cBhvr>
                                    </p:animEffect>
                                  </p:childTnLst>
                                </p:cTn>
                              </p:par>
                              <p:par>
                                <p:cTn id="8" presetID="12" presetClass="entr" presetSubtype="2" fill="hold" nodeType="withEffect">
                                  <p:stCondLst>
                                    <p:cond delay="0"/>
                                  </p:stCondLst>
                                  <p:childTnLst>
                                    <p:set>
                                      <p:cBhvr>
                                        <p:cTn id="9" dur="1" fill="hold">
                                          <p:stCondLst>
                                            <p:cond delay="0"/>
                                          </p:stCondLst>
                                        </p:cTn>
                                        <p:tgtEl>
                                          <p:spTgt spid="1028102"/>
                                        </p:tgtEl>
                                        <p:attrNameLst>
                                          <p:attrName>style.visibility</p:attrName>
                                        </p:attrNameLst>
                                      </p:cBhvr>
                                      <p:to>
                                        <p:strVal val="visible"/>
                                      </p:to>
                                    </p:set>
                                    <p:animEffect transition="in" filter="slide(fromRight)">
                                      <p:cBhvr>
                                        <p:cTn id="10" dur="1000"/>
                                        <p:tgtEl>
                                          <p:spTgt spid="1028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5394"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55395" name="Rectangle 3"/>
          <p:cNvSpPr>
            <a:spLocks noChangeArrowheads="1"/>
          </p:cNvSpPr>
          <p:nvPr/>
        </p:nvSpPr>
        <p:spPr bwMode="auto">
          <a:xfrm>
            <a:off x="1981200" y="3733800"/>
            <a:ext cx="8229600" cy="13716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200" i="1"/>
              <a:t>individualistic—people defined by personal identities and goals; collectivistic—people defined by the groups</a:t>
            </a:r>
          </a:p>
        </p:txBody>
      </p:sp>
      <p:sp>
        <p:nvSpPr>
          <p:cNvPr id="955396" name="Rectangle 4"/>
          <p:cNvSpPr>
            <a:spLocks noChangeArrowheads="1"/>
          </p:cNvSpPr>
          <p:nvPr/>
        </p:nvSpPr>
        <p:spPr bwMode="auto">
          <a:xfrm>
            <a:off x="1981200" y="1371600"/>
            <a:ext cx="8229600" cy="22098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Contrast</a:t>
            </a:r>
          </a:p>
          <a:p>
            <a:pPr>
              <a:lnSpc>
                <a:spcPct val="100000"/>
              </a:lnSpc>
              <a:spcBef>
                <a:spcPct val="0"/>
              </a:spcBef>
              <a:spcAft>
                <a:spcPct val="30000"/>
              </a:spcAft>
            </a:pPr>
            <a:r>
              <a:rPr lang="en-US" altLang="en-US"/>
              <a:t>What are key differences between an individualistic society and a collectivistic one?</a:t>
            </a:r>
          </a:p>
        </p:txBody>
      </p:sp>
      <p:sp>
        <p:nvSpPr>
          <p:cNvPr id="955397"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955398" name="AutoShape 6"/>
          <p:cNvSpPr>
            <a:spLocks noChangeArrowheads="1"/>
          </p:cNvSpPr>
          <p:nvPr/>
        </p:nvSpPr>
        <p:spPr bwMode="auto">
          <a:xfrm flipH="1" flipV="1">
            <a:off x="9982200" y="36576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10592819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55398"/>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55395"/>
                                        </p:tgtEl>
                                        <p:attrNameLst>
                                          <p:attrName>style.visibility</p:attrName>
                                        </p:attrNameLst>
                                      </p:cBhvr>
                                      <p:to>
                                        <p:strVal val="visible"/>
                                      </p:to>
                                    </p:set>
                                    <p:animEffect transition="in" filter="wipe(up)">
                                      <p:cBhvr>
                                        <p:cTn id="10" dur="500"/>
                                        <p:tgtEl>
                                          <p:spTgt spid="9553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5395" grpId="0" animBg="1"/>
      <p:bldP spid="955398"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0930"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1020931" name="Rectangle 3"/>
          <p:cNvSpPr>
            <a:spLocks noChangeArrowheads="1"/>
          </p:cNvSpPr>
          <p:nvPr/>
        </p:nvSpPr>
        <p:spPr bwMode="auto">
          <a:xfrm>
            <a:off x="1981200" y="1143000"/>
            <a:ext cx="8229600" cy="40386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marL="685800" indent="-228600"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buFontTx/>
              <a:buChar char="•"/>
            </a:pPr>
            <a:r>
              <a:rPr lang="en-US" altLang="en-US" sz="2000"/>
              <a:t>Provides valuable insights into the roles of ethnicity, gender, culture, and socioeconomic status in personality formation</a:t>
            </a:r>
          </a:p>
          <a:p>
            <a:pPr algn="l">
              <a:lnSpc>
                <a:spcPct val="100000"/>
              </a:lnSpc>
              <a:spcBef>
                <a:spcPct val="0"/>
              </a:spcBef>
              <a:spcAft>
                <a:spcPct val="30000"/>
              </a:spcAft>
              <a:buFontTx/>
              <a:buChar char="•"/>
            </a:pPr>
            <a:r>
              <a:rPr lang="en-US" altLang="en-US" sz="2000"/>
              <a:t>Allows us to understand how individuals think, behave, and feel about themselves within a given cultural setting</a:t>
            </a:r>
          </a:p>
          <a:p>
            <a:pPr algn="l">
              <a:lnSpc>
                <a:spcPct val="100000"/>
              </a:lnSpc>
              <a:spcBef>
                <a:spcPct val="0"/>
              </a:spcBef>
              <a:spcAft>
                <a:spcPct val="30000"/>
              </a:spcAft>
              <a:buFontTx/>
              <a:buChar char="•"/>
            </a:pPr>
            <a:r>
              <a:rPr lang="en-US" altLang="en-US" sz="2000"/>
              <a:t>Enhances our sensitivity to cultural differences</a:t>
            </a:r>
          </a:p>
          <a:p>
            <a:pPr algn="l">
              <a:lnSpc>
                <a:spcPct val="100000"/>
              </a:lnSpc>
              <a:spcBef>
                <a:spcPct val="0"/>
              </a:spcBef>
              <a:spcAft>
                <a:spcPct val="30000"/>
              </a:spcAft>
              <a:buFontTx/>
              <a:buChar char="•"/>
            </a:pPr>
            <a:r>
              <a:rPr lang="en-US" altLang="en-US" sz="2000"/>
              <a:t>Special implications for education:</a:t>
            </a:r>
          </a:p>
          <a:p>
            <a:pPr lvl="1" algn="l">
              <a:lnSpc>
                <a:spcPct val="100000"/>
              </a:lnSpc>
              <a:spcBef>
                <a:spcPct val="0"/>
              </a:spcBef>
              <a:spcAft>
                <a:spcPct val="30000"/>
              </a:spcAft>
              <a:buFontTx/>
              <a:buChar char="–"/>
            </a:pPr>
            <a:r>
              <a:rPr lang="en-US" altLang="en-US" sz="1800"/>
              <a:t>More attention should be paid to learning tools such as group activities, which may be tied to social and cultural practices.</a:t>
            </a:r>
          </a:p>
        </p:txBody>
      </p:sp>
      <p:sp>
        <p:nvSpPr>
          <p:cNvPr id="1020932" name="Rectangle 4"/>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Evaluation of the Sociocultural Approach</a:t>
            </a:r>
            <a:endParaRPr lang="en-US" altLang="en-US">
              <a:solidFill>
                <a:srgbClr val="FFCC00"/>
              </a:solidFill>
            </a:endParaRPr>
          </a:p>
        </p:txBody>
      </p:sp>
    </p:spTree>
    <p:custDataLst>
      <p:tags r:id="rId1"/>
    </p:custDataLst>
    <p:extLst>
      <p:ext uri="{BB962C8B-B14F-4D97-AF65-F5344CB8AC3E}">
        <p14:creationId xmlns:p14="http://schemas.microsoft.com/office/powerpoint/2010/main" val="10650385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20931"/>
                                        </p:tgtEl>
                                        <p:attrNameLst>
                                          <p:attrName>style.visibility</p:attrName>
                                        </p:attrNameLst>
                                      </p:cBhvr>
                                      <p:to>
                                        <p:strVal val="visible"/>
                                      </p:to>
                                    </p:set>
                                    <p:animEffect transition="in" filter="wipe(up)">
                                      <p:cBhvr>
                                        <p:cTn id="7" dur="1000"/>
                                        <p:tgtEl>
                                          <p:spTgt spid="10209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093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994"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pic>
        <p:nvPicPr>
          <p:cNvPr id="596998" name="Picture 6" descr="psych_39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397126" y="838200"/>
            <a:ext cx="5070475" cy="5410200"/>
          </a:xfrm>
          <a:prstGeom prst="rect">
            <a:avLst/>
          </a:prstGeom>
          <a:noFill/>
          <a:extLst>
            <a:ext uri="{909E8E84-426E-40DD-AFC4-6F175D3DCCD1}">
              <a14:hiddenFill xmlns:a14="http://schemas.microsoft.com/office/drawing/2010/main">
                <a:solidFill>
                  <a:srgbClr val="FFFFFF"/>
                </a:solidFill>
              </a14:hiddenFill>
            </a:ext>
          </a:extLst>
        </p:spPr>
      </p:pic>
      <p:sp>
        <p:nvSpPr>
          <p:cNvPr id="597000" name="Text Box 8"/>
          <p:cNvSpPr txBox="1">
            <a:spLocks noChangeArrowheads="1"/>
          </p:cNvSpPr>
          <p:nvPr/>
        </p:nvSpPr>
        <p:spPr bwMode="auto">
          <a:xfrm>
            <a:off x="7543800" y="2990851"/>
            <a:ext cx="2895600" cy="830997"/>
          </a:xfrm>
          <a:prstGeom prst="rect">
            <a:avLst/>
          </a:prstGeom>
          <a:gradFill rotWithShape="1">
            <a:gsLst>
              <a:gs pos="0">
                <a:srgbClr val="5E8EF8"/>
              </a:gs>
              <a:gs pos="100000">
                <a:srgbClr val="5E8EF8">
                  <a:gamma/>
                  <a:tint val="19216"/>
                  <a:invGamma/>
                </a:srgbClr>
              </a:gs>
            </a:gsLst>
            <a:lin ang="0" scaled="1"/>
          </a:gradFill>
          <a:ln>
            <a:noFill/>
          </a:ln>
          <a:effectLst/>
          <a:extLst>
            <a:ext uri="{91240B29-F687-4F45-9708-019B960494DF}">
              <a14:hiddenLine xmlns:a14="http://schemas.microsoft.com/office/drawing/2010/main" w="9525" algn="ctr">
                <a:solidFill>
                  <a:srgbClr val="FFFF99"/>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spcBef>
                <a:spcPct val="50000"/>
              </a:spcBef>
            </a:pPr>
            <a:r>
              <a:rPr lang="en-US" altLang="en-US" sz="2400" b="1"/>
              <a:t>Is being shy a mental illness?</a:t>
            </a:r>
          </a:p>
        </p:txBody>
      </p:sp>
      <p:pic>
        <p:nvPicPr>
          <p:cNvPr id="597001" name="Picture 9" descr="psych_closeup"/>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676400" y="533400"/>
            <a:ext cx="1219200" cy="67945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1511874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2" presetClass="entr" presetSubtype="8" fill="hold" nodeType="afterEffect">
                                  <p:stCondLst>
                                    <p:cond delay="0"/>
                                  </p:stCondLst>
                                  <p:childTnLst>
                                    <p:set>
                                      <p:cBhvr>
                                        <p:cTn id="6" dur="1" fill="hold">
                                          <p:stCondLst>
                                            <p:cond delay="0"/>
                                          </p:stCondLst>
                                        </p:cTn>
                                        <p:tgtEl>
                                          <p:spTgt spid="596998"/>
                                        </p:tgtEl>
                                        <p:attrNameLst>
                                          <p:attrName>style.visibility</p:attrName>
                                        </p:attrNameLst>
                                      </p:cBhvr>
                                      <p:to>
                                        <p:strVal val="visible"/>
                                      </p:to>
                                    </p:set>
                                    <p:animEffect transition="in" filter="slide(fromLeft)">
                                      <p:cBhvr>
                                        <p:cTn id="7" dur="1000"/>
                                        <p:tgtEl>
                                          <p:spTgt spid="596998"/>
                                        </p:tgtEl>
                                      </p:cBhvr>
                                    </p:animEffect>
                                  </p:childTnLst>
                                </p:cTn>
                              </p:par>
                            </p:childTnLst>
                          </p:cTn>
                        </p:par>
                        <p:par>
                          <p:cTn id="8" fill="hold" nodeType="afterGroup">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597000"/>
                                        </p:tgtEl>
                                        <p:attrNameLst>
                                          <p:attrName>style.visibility</p:attrName>
                                        </p:attrNameLst>
                                      </p:cBhvr>
                                      <p:to>
                                        <p:strVal val="visible"/>
                                      </p:to>
                                    </p:set>
                                    <p:animEffect transition="in" filter="wipe(left)">
                                      <p:cBhvr>
                                        <p:cTn id="11" dur="500"/>
                                        <p:tgtEl>
                                          <p:spTgt spid="5970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7000"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9490" name="Rectangle 1026"/>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59491" name="Rectangle 1027"/>
          <p:cNvSpPr>
            <a:spLocks noChangeArrowheads="1"/>
          </p:cNvSpPr>
          <p:nvPr/>
        </p:nvSpPr>
        <p:spPr bwMode="auto">
          <a:xfrm>
            <a:off x="1981200" y="3733800"/>
            <a:ext cx="8229600" cy="13716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Answer: </a:t>
            </a:r>
            <a:r>
              <a:rPr lang="en-US" altLang="en-US" sz="2200" i="1"/>
              <a:t>Social and cultural contexts have an impact on learning.</a:t>
            </a:r>
          </a:p>
        </p:txBody>
      </p:sp>
      <p:sp>
        <p:nvSpPr>
          <p:cNvPr id="959492" name="Rectangle 1028"/>
          <p:cNvSpPr>
            <a:spLocks noChangeArrowheads="1"/>
          </p:cNvSpPr>
          <p:nvPr/>
        </p:nvSpPr>
        <p:spPr bwMode="auto">
          <a:xfrm>
            <a:off x="1981200" y="1371600"/>
            <a:ext cx="8229600" cy="19812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nSpc>
                <a:spcPct val="100000"/>
              </a:lnSpc>
              <a:spcBef>
                <a:spcPct val="0"/>
              </a:spcBef>
              <a:spcAft>
                <a:spcPct val="30000"/>
              </a:spcAft>
            </a:pPr>
            <a:r>
              <a:rPr lang="en-US" altLang="en-US" b="1"/>
              <a:t>Make Generalizations</a:t>
            </a:r>
          </a:p>
          <a:p>
            <a:pPr>
              <a:lnSpc>
                <a:spcPct val="100000"/>
              </a:lnSpc>
              <a:spcBef>
                <a:spcPct val="0"/>
              </a:spcBef>
              <a:spcAft>
                <a:spcPct val="30000"/>
              </a:spcAft>
            </a:pPr>
            <a:r>
              <a:rPr lang="en-US" altLang="en-US"/>
              <a:t>What implications might the sociocultural approach have for learning and education?</a:t>
            </a:r>
          </a:p>
        </p:txBody>
      </p:sp>
      <p:sp>
        <p:nvSpPr>
          <p:cNvPr id="959493" name="Rectangle 1029"/>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Reading Check</a:t>
            </a:r>
            <a:endParaRPr lang="en-US" altLang="en-US">
              <a:solidFill>
                <a:srgbClr val="FFCC00"/>
              </a:solidFill>
            </a:endParaRPr>
          </a:p>
        </p:txBody>
      </p:sp>
      <p:sp>
        <p:nvSpPr>
          <p:cNvPr id="959494" name="AutoShape 1030"/>
          <p:cNvSpPr>
            <a:spLocks noChangeArrowheads="1"/>
          </p:cNvSpPr>
          <p:nvPr/>
        </p:nvSpPr>
        <p:spPr bwMode="auto">
          <a:xfrm flipH="1" flipV="1">
            <a:off x="9982200" y="3429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42935616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59494"/>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1" fill="hold" grpId="0" nodeType="afterEffect">
                                  <p:stCondLst>
                                    <p:cond delay="0"/>
                                  </p:stCondLst>
                                  <p:childTnLst>
                                    <p:set>
                                      <p:cBhvr>
                                        <p:cTn id="9" dur="1" fill="hold">
                                          <p:stCondLst>
                                            <p:cond delay="0"/>
                                          </p:stCondLst>
                                        </p:cTn>
                                        <p:tgtEl>
                                          <p:spTgt spid="959491"/>
                                        </p:tgtEl>
                                        <p:attrNameLst>
                                          <p:attrName>style.visibility</p:attrName>
                                        </p:attrNameLst>
                                      </p:cBhvr>
                                      <p:to>
                                        <p:strVal val="visible"/>
                                      </p:to>
                                    </p:set>
                                    <p:animEffect transition="in" filter="wipe(up)">
                                      <p:cBhvr>
                                        <p:cTn id="10" dur="500"/>
                                        <p:tgtEl>
                                          <p:spTgt spid="9594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9491" grpId="0" animBg="1"/>
      <p:bldP spid="959494" grpId="0" animBg="1"/>
    </p:bldLst>
  </p:timing>
</p:sld>
</file>

<file path=ppt/slides/slide7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22978" name="Text Box 2"/>
          <p:cNvSpPr txBox="1">
            <a:spLocks noChangeArrowheads="1"/>
          </p:cNvSpPr>
          <p:nvPr/>
        </p:nvSpPr>
        <p:spPr bwMode="auto">
          <a:xfrm>
            <a:off x="1981200" y="1143000"/>
            <a:ext cx="8229600" cy="14478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14300"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20000"/>
              </a:lnSpc>
              <a:spcBef>
                <a:spcPct val="20000"/>
              </a:spcBef>
            </a:pPr>
            <a:r>
              <a:rPr lang="en-US" altLang="en-US" sz="2000" b="1">
                <a:solidFill>
                  <a:srgbClr val="BF0000"/>
                </a:solidFill>
                <a:latin typeface="Arial" panose="020B0604020202020204" pitchFamily="34" charset="0"/>
              </a:rPr>
              <a:t>The Science of Well-Being</a:t>
            </a:r>
          </a:p>
          <a:p>
            <a:pPr eaLnBrk="1" hangingPunct="1">
              <a:lnSpc>
                <a:spcPct val="120000"/>
              </a:lnSpc>
              <a:spcBef>
                <a:spcPct val="20000"/>
              </a:spcBef>
            </a:pPr>
            <a:r>
              <a:rPr lang="en-US" altLang="en-US" sz="1800">
                <a:latin typeface="Arial" panose="020B0604020202020204" pitchFamily="34" charset="0"/>
              </a:rPr>
              <a:t>“Positive psychology” is a science of the positive aspects of a human life: happiness, well-being, and flourishing. It seeks to bring solid empirical research into areas such as wisdom and creativity.</a:t>
            </a:r>
          </a:p>
        </p:txBody>
      </p:sp>
      <p:sp>
        <p:nvSpPr>
          <p:cNvPr id="1022979" name="Rectangle 3"/>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Current Research in Psychology</a:t>
            </a:r>
            <a:endParaRPr lang="en-US" altLang="en-US">
              <a:solidFill>
                <a:srgbClr val="FFCC00"/>
              </a:solidFill>
            </a:endParaRPr>
          </a:p>
        </p:txBody>
      </p:sp>
      <p:sp>
        <p:nvSpPr>
          <p:cNvPr id="1022980" name="Text Box 4"/>
          <p:cNvSpPr txBox="1">
            <a:spLocks noChangeArrowheads="1"/>
          </p:cNvSpPr>
          <p:nvPr/>
        </p:nvSpPr>
        <p:spPr bwMode="auto">
          <a:xfrm>
            <a:off x="1981200" y="2667000"/>
            <a:ext cx="4038600" cy="3276600"/>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31775" indent="-231775" eaLnBrk="0" hangingPunct="0">
              <a:spcBef>
                <a:spcPct val="0"/>
              </a:spcBef>
              <a:defRPr sz="2400">
                <a:solidFill>
                  <a:schemeClr val="tx1"/>
                </a:solidFill>
                <a:latin typeface="Times" panose="02020603050405020304" pitchFamily="18" charset="0"/>
              </a:defRPr>
            </a:lvl1pPr>
            <a:lvl2pPr marL="2984500" indent="-457200" eaLnBrk="0" hangingPunct="0">
              <a:spcBef>
                <a:spcPct val="0"/>
              </a:spcBef>
              <a:defRPr sz="2400">
                <a:solidFill>
                  <a:schemeClr val="tx1"/>
                </a:solidFill>
                <a:latin typeface="Times" panose="02020603050405020304" pitchFamily="18" charset="0"/>
              </a:defRPr>
            </a:lvl2pPr>
            <a:lvl3pPr marL="3098800" indent="-457200" eaLnBrk="0" hangingPunct="0">
              <a:spcBef>
                <a:spcPct val="0"/>
              </a:spcBef>
              <a:defRPr sz="2400">
                <a:solidFill>
                  <a:schemeClr val="tx1"/>
                </a:solidFill>
                <a:latin typeface="Times" panose="02020603050405020304" pitchFamily="18" charset="0"/>
              </a:defRPr>
            </a:lvl3pPr>
            <a:lvl4pPr marL="3213100" indent="-457200" eaLnBrk="0" hangingPunct="0">
              <a:spcBef>
                <a:spcPct val="0"/>
              </a:spcBef>
              <a:defRPr sz="2400">
                <a:solidFill>
                  <a:schemeClr val="tx1"/>
                </a:solidFill>
                <a:latin typeface="Times" panose="02020603050405020304" pitchFamily="18" charset="0"/>
              </a:defRPr>
            </a:lvl4pPr>
            <a:lvl5pPr marL="3327400" indent="-457200" eaLnBrk="0" hangingPunct="0">
              <a:spcBef>
                <a:spcPct val="0"/>
              </a:spcBef>
              <a:defRPr sz="2400">
                <a:solidFill>
                  <a:schemeClr val="tx1"/>
                </a:solidFill>
                <a:latin typeface="Times" panose="02020603050405020304" pitchFamily="18" charset="0"/>
              </a:defRPr>
            </a:lvl5pPr>
            <a:lvl6pPr marL="3784600" indent="-457200" eaLnBrk="0" fontAlgn="base" hangingPunct="0">
              <a:spcBef>
                <a:spcPct val="0"/>
              </a:spcBef>
              <a:spcAft>
                <a:spcPct val="0"/>
              </a:spcAft>
              <a:defRPr sz="2400">
                <a:solidFill>
                  <a:schemeClr val="tx1"/>
                </a:solidFill>
                <a:latin typeface="Times" panose="02020603050405020304" pitchFamily="18" charset="0"/>
              </a:defRPr>
            </a:lvl6pPr>
            <a:lvl7pPr marL="4241800" indent="-457200" eaLnBrk="0" fontAlgn="base" hangingPunct="0">
              <a:spcBef>
                <a:spcPct val="0"/>
              </a:spcBef>
              <a:spcAft>
                <a:spcPct val="0"/>
              </a:spcAft>
              <a:defRPr sz="2400">
                <a:solidFill>
                  <a:schemeClr val="tx1"/>
                </a:solidFill>
                <a:latin typeface="Times" panose="02020603050405020304" pitchFamily="18" charset="0"/>
              </a:defRPr>
            </a:lvl7pPr>
            <a:lvl8pPr marL="4699000" indent="-457200" eaLnBrk="0" fontAlgn="base" hangingPunct="0">
              <a:spcBef>
                <a:spcPct val="0"/>
              </a:spcBef>
              <a:spcAft>
                <a:spcPct val="0"/>
              </a:spcAft>
              <a:defRPr sz="2400">
                <a:solidFill>
                  <a:schemeClr val="tx1"/>
                </a:solidFill>
                <a:latin typeface="Times" panose="02020603050405020304" pitchFamily="18" charset="0"/>
              </a:defRPr>
            </a:lvl8pPr>
            <a:lvl9pPr marL="5156200" indent="-4572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spcBef>
                <a:spcPct val="20000"/>
              </a:spcBef>
              <a:spcAft>
                <a:spcPct val="25000"/>
              </a:spcAft>
              <a:buFontTx/>
              <a:buChar char="•"/>
            </a:pPr>
            <a:r>
              <a:rPr lang="en-US" altLang="en-US" sz="1800">
                <a:latin typeface="Arial" panose="020B0604020202020204" pitchFamily="34" charset="0"/>
              </a:rPr>
              <a:t>Psychology seems to focus on the shortcomings and struggles of individuals instead of their potential.</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Positive psychology aims to study what sort of life is worth living.</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Happiness is partly innate and partly depends on us.</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One study shows that well-being is tied to a longer life.</a:t>
            </a:r>
          </a:p>
        </p:txBody>
      </p:sp>
      <p:sp>
        <p:nvSpPr>
          <p:cNvPr id="1022981" name="Text Box 5"/>
          <p:cNvSpPr txBox="1">
            <a:spLocks noChangeArrowheads="1"/>
          </p:cNvSpPr>
          <p:nvPr/>
        </p:nvSpPr>
        <p:spPr bwMode="auto">
          <a:xfrm>
            <a:off x="6172200" y="2667000"/>
            <a:ext cx="4038600" cy="3276600"/>
          </a:xfrm>
          <a:prstGeom prst="rect">
            <a:avLst/>
          </a:prstGeom>
          <a:noFill/>
          <a:ln>
            <a:noFill/>
          </a:ln>
          <a:effectLst/>
          <a:extLst>
            <a:ext uri="{909E8E84-426E-40DD-AFC4-6F175D3DCCD1}">
              <a14:hiddenFill xmlns:a14="http://schemas.microsoft.com/office/drawing/2010/main">
                <a:solidFill>
                  <a:srgbClr val="E0E9ED"/>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31775" indent="-231775" eaLnBrk="0" hangingPunct="0">
              <a:spcBef>
                <a:spcPct val="0"/>
              </a:spcBef>
              <a:defRPr sz="2400">
                <a:solidFill>
                  <a:schemeClr val="tx1"/>
                </a:solidFill>
                <a:latin typeface="Times" panose="02020603050405020304" pitchFamily="18" charset="0"/>
              </a:defRPr>
            </a:lvl1pPr>
            <a:lvl2pPr marL="2984500" indent="-457200" eaLnBrk="0" hangingPunct="0">
              <a:spcBef>
                <a:spcPct val="0"/>
              </a:spcBef>
              <a:defRPr sz="2400">
                <a:solidFill>
                  <a:schemeClr val="tx1"/>
                </a:solidFill>
                <a:latin typeface="Times" panose="02020603050405020304" pitchFamily="18" charset="0"/>
              </a:defRPr>
            </a:lvl2pPr>
            <a:lvl3pPr marL="3098800" indent="-457200" eaLnBrk="0" hangingPunct="0">
              <a:spcBef>
                <a:spcPct val="0"/>
              </a:spcBef>
              <a:defRPr sz="2400">
                <a:solidFill>
                  <a:schemeClr val="tx1"/>
                </a:solidFill>
                <a:latin typeface="Times" panose="02020603050405020304" pitchFamily="18" charset="0"/>
              </a:defRPr>
            </a:lvl3pPr>
            <a:lvl4pPr marL="3213100" indent="-457200" eaLnBrk="0" hangingPunct="0">
              <a:spcBef>
                <a:spcPct val="0"/>
              </a:spcBef>
              <a:defRPr sz="2400">
                <a:solidFill>
                  <a:schemeClr val="tx1"/>
                </a:solidFill>
                <a:latin typeface="Times" panose="02020603050405020304" pitchFamily="18" charset="0"/>
              </a:defRPr>
            </a:lvl4pPr>
            <a:lvl5pPr marL="3327400" indent="-457200" eaLnBrk="0" hangingPunct="0">
              <a:spcBef>
                <a:spcPct val="0"/>
              </a:spcBef>
              <a:defRPr sz="2400">
                <a:solidFill>
                  <a:schemeClr val="tx1"/>
                </a:solidFill>
                <a:latin typeface="Times" panose="02020603050405020304" pitchFamily="18" charset="0"/>
              </a:defRPr>
            </a:lvl5pPr>
            <a:lvl6pPr marL="3784600" indent="-457200" eaLnBrk="0" fontAlgn="base" hangingPunct="0">
              <a:spcBef>
                <a:spcPct val="0"/>
              </a:spcBef>
              <a:spcAft>
                <a:spcPct val="0"/>
              </a:spcAft>
              <a:defRPr sz="2400">
                <a:solidFill>
                  <a:schemeClr val="tx1"/>
                </a:solidFill>
                <a:latin typeface="Times" panose="02020603050405020304" pitchFamily="18" charset="0"/>
              </a:defRPr>
            </a:lvl6pPr>
            <a:lvl7pPr marL="4241800" indent="-457200" eaLnBrk="0" fontAlgn="base" hangingPunct="0">
              <a:spcBef>
                <a:spcPct val="0"/>
              </a:spcBef>
              <a:spcAft>
                <a:spcPct val="0"/>
              </a:spcAft>
              <a:defRPr sz="2400">
                <a:solidFill>
                  <a:schemeClr val="tx1"/>
                </a:solidFill>
                <a:latin typeface="Times" panose="02020603050405020304" pitchFamily="18" charset="0"/>
              </a:defRPr>
            </a:lvl7pPr>
            <a:lvl8pPr marL="4699000" indent="-457200" eaLnBrk="0" fontAlgn="base" hangingPunct="0">
              <a:spcBef>
                <a:spcPct val="0"/>
              </a:spcBef>
              <a:spcAft>
                <a:spcPct val="0"/>
              </a:spcAft>
              <a:defRPr sz="2400">
                <a:solidFill>
                  <a:schemeClr val="tx1"/>
                </a:solidFill>
                <a:latin typeface="Times" panose="02020603050405020304" pitchFamily="18" charset="0"/>
              </a:defRPr>
            </a:lvl8pPr>
            <a:lvl9pPr marL="5156200" indent="-4572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spcBef>
                <a:spcPct val="20000"/>
              </a:spcBef>
              <a:spcAft>
                <a:spcPct val="25000"/>
              </a:spcAft>
              <a:buFontTx/>
              <a:buChar char="•"/>
            </a:pPr>
            <a:r>
              <a:rPr lang="en-US" altLang="en-US" sz="1800">
                <a:latin typeface="Arial" panose="020B0604020202020204" pitchFamily="34" charset="0"/>
              </a:rPr>
              <a:t>Research indicates that using simple well-being strategies can make people lastingly happy.</a:t>
            </a:r>
          </a:p>
          <a:p>
            <a:pPr eaLnBrk="1" hangingPunct="1">
              <a:lnSpc>
                <a:spcPct val="100000"/>
              </a:lnSpc>
              <a:spcBef>
                <a:spcPct val="20000"/>
              </a:spcBef>
              <a:spcAft>
                <a:spcPct val="25000"/>
              </a:spcAft>
              <a:buFontTx/>
              <a:buChar char="•"/>
            </a:pPr>
            <a:r>
              <a:rPr lang="en-US" altLang="en-US" sz="1800">
                <a:latin typeface="Arial" panose="020B0604020202020204" pitchFamily="34" charset="0"/>
              </a:rPr>
              <a:t>Spending time thinking of three things that went well in a day can increase one’s happiness for up to six months.</a:t>
            </a:r>
          </a:p>
        </p:txBody>
      </p:sp>
      <p:sp>
        <p:nvSpPr>
          <p:cNvPr id="1022982" name="AutoShape 6"/>
          <p:cNvSpPr>
            <a:spLocks noChangeArrowheads="1"/>
          </p:cNvSpPr>
          <p:nvPr/>
        </p:nvSpPr>
        <p:spPr bwMode="auto">
          <a:xfrm flipH="1" flipV="1">
            <a:off x="9982200" y="26527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22983" name="AutoShape 7"/>
          <p:cNvSpPr>
            <a:spLocks noChangeArrowheads="1"/>
          </p:cNvSpPr>
          <p:nvPr/>
        </p:nvSpPr>
        <p:spPr bwMode="auto">
          <a:xfrm flipH="1" flipV="1">
            <a:off x="5715000" y="5715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19462379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22982"/>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8" fill="hold" grpId="0" nodeType="afterEffect">
                                  <p:stCondLst>
                                    <p:cond delay="0"/>
                                  </p:stCondLst>
                                  <p:childTnLst>
                                    <p:set>
                                      <p:cBhvr>
                                        <p:cTn id="9" dur="1" fill="hold">
                                          <p:stCondLst>
                                            <p:cond delay="0"/>
                                          </p:stCondLst>
                                        </p:cTn>
                                        <p:tgtEl>
                                          <p:spTgt spid="1022980"/>
                                        </p:tgtEl>
                                        <p:attrNameLst>
                                          <p:attrName>style.visibility</p:attrName>
                                        </p:attrNameLst>
                                      </p:cBhvr>
                                      <p:to>
                                        <p:strVal val="visible"/>
                                      </p:to>
                                    </p:set>
                                    <p:animEffect transition="in" filter="wipe(left)">
                                      <p:cBhvr>
                                        <p:cTn id="10" dur="500"/>
                                        <p:tgtEl>
                                          <p:spTgt spid="1022980"/>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1022983"/>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1022983"/>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8" fill="hold" grpId="0" nodeType="afterEffect">
                                  <p:stCondLst>
                                    <p:cond delay="0"/>
                                  </p:stCondLst>
                                  <p:childTnLst>
                                    <p:set>
                                      <p:cBhvr>
                                        <p:cTn id="20" dur="1" fill="hold">
                                          <p:stCondLst>
                                            <p:cond delay="0"/>
                                          </p:stCondLst>
                                        </p:cTn>
                                        <p:tgtEl>
                                          <p:spTgt spid="1022981"/>
                                        </p:tgtEl>
                                        <p:attrNameLst>
                                          <p:attrName>style.visibility</p:attrName>
                                        </p:attrNameLst>
                                      </p:cBhvr>
                                      <p:to>
                                        <p:strVal val="visible"/>
                                      </p:to>
                                    </p:set>
                                    <p:animEffect transition="in" filter="wipe(left)">
                                      <p:cBhvr>
                                        <p:cTn id="21" dur="500"/>
                                        <p:tgtEl>
                                          <p:spTgt spid="10229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2980" grpId="0" animBg="1"/>
      <p:bldP spid="1022981" grpId="0"/>
      <p:bldP spid="1022982" grpId="0" animBg="1"/>
      <p:bldP spid="1022983" grpId="0" animBg="1"/>
      <p:bldP spid="1022983" grpId="1"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029" name="Picture 5" descr="psych_41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00375" y="838201"/>
            <a:ext cx="6172200" cy="4670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8504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5" fill="hold" nodeType="afterEffect">
                                  <p:stCondLst>
                                    <p:cond delay="0"/>
                                  </p:stCondLst>
                                  <p:childTnLst>
                                    <p:set>
                                      <p:cBhvr>
                                        <p:cTn id="6" dur="1" fill="hold">
                                          <p:stCondLst>
                                            <p:cond delay="0"/>
                                          </p:stCondLst>
                                        </p:cTn>
                                        <p:tgtEl>
                                          <p:spTgt spid="1025029"/>
                                        </p:tgtEl>
                                        <p:attrNameLst>
                                          <p:attrName>style.visibility</p:attrName>
                                        </p:attrNameLst>
                                      </p:cBhvr>
                                      <p:to>
                                        <p:strVal val="visible"/>
                                      </p:to>
                                    </p:set>
                                    <p:animEffect transition="in" filter="blinds(vertical)">
                                      <p:cBhvr>
                                        <p:cTn id="7" dur="1000"/>
                                        <p:tgtEl>
                                          <p:spTgt spid="10250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050" name="Rectangle 2"/>
          <p:cNvSpPr>
            <a:spLocks noChangeArrowheads="1"/>
          </p:cNvSpPr>
          <p:nvPr/>
        </p:nvSpPr>
        <p:spPr bwMode="auto">
          <a:xfrm>
            <a:off x="1981200" y="1447800"/>
            <a:ext cx="8229600" cy="24384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800" b="1">
                <a:solidFill>
                  <a:srgbClr val="BF0000"/>
                </a:solidFill>
              </a:rPr>
              <a:t>Thinking Critically</a:t>
            </a:r>
            <a:endParaRPr lang="en-US" altLang="en-US" sz="2800" b="1"/>
          </a:p>
          <a:p>
            <a:pPr algn="l">
              <a:lnSpc>
                <a:spcPct val="100000"/>
              </a:lnSpc>
              <a:spcBef>
                <a:spcPct val="0"/>
              </a:spcBef>
              <a:spcAft>
                <a:spcPct val="30000"/>
              </a:spcAft>
              <a:buFontTx/>
              <a:buChar char="•"/>
            </a:pPr>
            <a:r>
              <a:rPr lang="en-US" altLang="en-US" sz="2400"/>
              <a:t>Why do you think happy people live longer?</a:t>
            </a:r>
          </a:p>
          <a:p>
            <a:pPr algn="l">
              <a:lnSpc>
                <a:spcPct val="100000"/>
              </a:lnSpc>
              <a:spcBef>
                <a:spcPct val="0"/>
              </a:spcBef>
              <a:spcAft>
                <a:spcPct val="30000"/>
              </a:spcAft>
              <a:buFontTx/>
              <a:buChar char="•"/>
            </a:pPr>
            <a:r>
              <a:rPr lang="en-US" altLang="en-US" sz="2400"/>
              <a:t>With so much misery and suffering in the world, why should psychologists spend time and resources studying people who are already doing well?</a:t>
            </a:r>
          </a:p>
        </p:txBody>
      </p:sp>
    </p:spTree>
    <p:extLst>
      <p:ext uri="{BB962C8B-B14F-4D97-AF65-F5344CB8AC3E}">
        <p14:creationId xmlns:p14="http://schemas.microsoft.com/office/powerpoint/2010/main" val="3535423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86786" name="Text Box 2"/>
          <p:cNvSpPr txBox="1">
            <a:spLocks noChangeArrowheads="1"/>
          </p:cNvSpPr>
          <p:nvPr/>
        </p:nvSpPr>
        <p:spPr bwMode="auto">
          <a:xfrm>
            <a:off x="1981200" y="1143000"/>
            <a:ext cx="8229600" cy="15240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14300"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20000"/>
              </a:lnSpc>
              <a:spcBef>
                <a:spcPct val="20000"/>
              </a:spcBef>
            </a:pPr>
            <a:r>
              <a:rPr lang="en-US" altLang="en-US" b="1">
                <a:solidFill>
                  <a:srgbClr val="BF0000"/>
                </a:solidFill>
                <a:latin typeface="Arial" panose="020B0604020202020204" pitchFamily="34" charset="0"/>
              </a:rPr>
              <a:t>Your Self: Applying Theories of Personality</a:t>
            </a:r>
            <a:endParaRPr lang="en-US" altLang="en-US">
              <a:latin typeface="Arial" panose="020B0604020202020204" pitchFamily="34" charset="0"/>
            </a:endParaRPr>
          </a:p>
          <a:p>
            <a:pPr eaLnBrk="1" hangingPunct="1">
              <a:lnSpc>
                <a:spcPct val="120000"/>
              </a:lnSpc>
              <a:spcBef>
                <a:spcPct val="20000"/>
              </a:spcBef>
            </a:pPr>
            <a:r>
              <a:rPr lang="en-US" altLang="en-US">
                <a:latin typeface="Arial" panose="020B0604020202020204" pitchFamily="34" charset="0"/>
              </a:rPr>
              <a:t>Can theories of personality explain what makes you unique?</a:t>
            </a:r>
          </a:p>
        </p:txBody>
      </p:sp>
      <p:grpSp>
        <p:nvGrpSpPr>
          <p:cNvPr id="886787" name="Group 3"/>
          <p:cNvGrpSpPr>
            <a:grpSpLocks/>
          </p:cNvGrpSpPr>
          <p:nvPr/>
        </p:nvGrpSpPr>
        <p:grpSpPr bwMode="auto">
          <a:xfrm>
            <a:off x="1981200" y="2743200"/>
            <a:ext cx="4038600" cy="3352800"/>
            <a:chOff x="288" y="2166"/>
            <a:chExt cx="2448" cy="1338"/>
          </a:xfrm>
        </p:grpSpPr>
        <p:sp>
          <p:nvSpPr>
            <p:cNvPr id="886788" name="Text Box 4"/>
            <p:cNvSpPr txBox="1">
              <a:spLocks noChangeArrowheads="1"/>
            </p:cNvSpPr>
            <p:nvPr/>
          </p:nvSpPr>
          <p:spPr bwMode="auto">
            <a:xfrm>
              <a:off x="288" y="2400"/>
              <a:ext cx="2448" cy="110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In this lab, you will select four of the approaches from this chapter and apply them to your own personality. </a:t>
              </a:r>
            </a:p>
            <a:p>
              <a:pPr eaLnBrk="1" hangingPunct="1">
                <a:spcBef>
                  <a:spcPct val="20000"/>
                </a:spcBef>
                <a:buFontTx/>
                <a:buChar char="•"/>
              </a:pPr>
              <a:r>
                <a:rPr lang="en-US" altLang="en-US" sz="2000">
                  <a:latin typeface="Arial" panose="020B0604020202020204" pitchFamily="34" charset="0"/>
                </a:rPr>
                <a:t>Create a collage that illustrates your personality and present it to the class.</a:t>
              </a:r>
            </a:p>
          </p:txBody>
        </p:sp>
        <p:sp>
          <p:nvSpPr>
            <p:cNvPr id="886789" name="Text Box 5"/>
            <p:cNvSpPr txBox="1">
              <a:spLocks noChangeArrowheads="1"/>
            </p:cNvSpPr>
            <p:nvPr/>
          </p:nvSpPr>
          <p:spPr bwMode="auto">
            <a:xfrm>
              <a:off x="288" y="2166"/>
              <a:ext cx="2448" cy="23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1. Introduction</a:t>
              </a:r>
              <a:endParaRPr lang="en-US" altLang="en-US" sz="2000" b="1">
                <a:latin typeface="Arial" panose="020B0604020202020204" pitchFamily="34" charset="0"/>
              </a:endParaRPr>
            </a:p>
          </p:txBody>
        </p:sp>
      </p:grpSp>
      <p:sp>
        <p:nvSpPr>
          <p:cNvPr id="886790" name="Rectangle 6"/>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Lab: Applying What You’ve Learned</a:t>
            </a:r>
            <a:endParaRPr lang="en-US" altLang="en-US">
              <a:solidFill>
                <a:srgbClr val="FFCC00"/>
              </a:solidFill>
            </a:endParaRPr>
          </a:p>
        </p:txBody>
      </p:sp>
      <p:grpSp>
        <p:nvGrpSpPr>
          <p:cNvPr id="886791" name="Group 7"/>
          <p:cNvGrpSpPr>
            <a:grpSpLocks/>
          </p:cNvGrpSpPr>
          <p:nvPr/>
        </p:nvGrpSpPr>
        <p:grpSpPr bwMode="auto">
          <a:xfrm>
            <a:off x="6172200" y="2743200"/>
            <a:ext cx="4038600" cy="3048000"/>
            <a:chOff x="288" y="2166"/>
            <a:chExt cx="2448" cy="1338"/>
          </a:xfrm>
        </p:grpSpPr>
        <p:sp>
          <p:nvSpPr>
            <p:cNvPr id="886792" name="Text Box 8"/>
            <p:cNvSpPr txBox="1">
              <a:spLocks noChangeArrowheads="1"/>
            </p:cNvSpPr>
            <p:nvPr/>
          </p:nvSpPr>
          <p:spPr bwMode="auto">
            <a:xfrm>
              <a:off x="288" y="2400"/>
              <a:ext cx="2448" cy="110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Use a graphic organizer to brainstorm a list of personality traits that make you unique.</a:t>
              </a:r>
            </a:p>
          </p:txBody>
        </p:sp>
        <p:sp>
          <p:nvSpPr>
            <p:cNvPr id="886793" name="Text Box 9"/>
            <p:cNvSpPr txBox="1">
              <a:spLocks noChangeArrowheads="1"/>
            </p:cNvSpPr>
            <p:nvPr/>
          </p:nvSpPr>
          <p:spPr bwMode="auto">
            <a:xfrm>
              <a:off x="288" y="2166"/>
              <a:ext cx="2448" cy="23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2. Profiling Your Personality</a:t>
              </a:r>
              <a:endParaRPr lang="en-US" altLang="en-US" sz="2000" b="1">
                <a:latin typeface="Arial" panose="020B0604020202020204" pitchFamily="34" charset="0"/>
              </a:endParaRPr>
            </a:p>
          </p:txBody>
        </p:sp>
      </p:grpSp>
      <p:sp>
        <p:nvSpPr>
          <p:cNvPr id="886794" name="AutoShape 10"/>
          <p:cNvSpPr>
            <a:spLocks noChangeArrowheads="1"/>
          </p:cNvSpPr>
          <p:nvPr/>
        </p:nvSpPr>
        <p:spPr bwMode="auto">
          <a:xfrm flipH="1" flipV="1">
            <a:off x="9982200" y="27432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886795" name="AutoShape 11"/>
          <p:cNvSpPr>
            <a:spLocks noChangeArrowheads="1"/>
          </p:cNvSpPr>
          <p:nvPr/>
        </p:nvSpPr>
        <p:spPr bwMode="auto">
          <a:xfrm flipH="1" flipV="1">
            <a:off x="5715000" y="58674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2801565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886794"/>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8" fill="hold" nodeType="afterEffect">
                                  <p:stCondLst>
                                    <p:cond delay="0"/>
                                  </p:stCondLst>
                                  <p:childTnLst>
                                    <p:set>
                                      <p:cBhvr>
                                        <p:cTn id="9" dur="1" fill="hold">
                                          <p:stCondLst>
                                            <p:cond delay="0"/>
                                          </p:stCondLst>
                                        </p:cTn>
                                        <p:tgtEl>
                                          <p:spTgt spid="886787"/>
                                        </p:tgtEl>
                                        <p:attrNameLst>
                                          <p:attrName>style.visibility</p:attrName>
                                        </p:attrNameLst>
                                      </p:cBhvr>
                                      <p:to>
                                        <p:strVal val="visible"/>
                                      </p:to>
                                    </p:set>
                                    <p:animEffect transition="in" filter="wipe(left)">
                                      <p:cBhvr>
                                        <p:cTn id="10" dur="500"/>
                                        <p:tgtEl>
                                          <p:spTgt spid="886787"/>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886795"/>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886795"/>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8" fill="hold" nodeType="afterEffect">
                                  <p:stCondLst>
                                    <p:cond delay="0"/>
                                  </p:stCondLst>
                                  <p:childTnLst>
                                    <p:set>
                                      <p:cBhvr>
                                        <p:cTn id="20" dur="1" fill="hold">
                                          <p:stCondLst>
                                            <p:cond delay="0"/>
                                          </p:stCondLst>
                                        </p:cTn>
                                        <p:tgtEl>
                                          <p:spTgt spid="886791"/>
                                        </p:tgtEl>
                                        <p:attrNameLst>
                                          <p:attrName>style.visibility</p:attrName>
                                        </p:attrNameLst>
                                      </p:cBhvr>
                                      <p:to>
                                        <p:strVal val="visible"/>
                                      </p:to>
                                    </p:set>
                                    <p:animEffect transition="in" filter="wipe(left)">
                                      <p:cBhvr>
                                        <p:cTn id="21" dur="500"/>
                                        <p:tgtEl>
                                          <p:spTgt spid="8867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6794" grpId="0" animBg="1"/>
      <p:bldP spid="886795" grpId="0" animBg="1"/>
      <p:bldP spid="886795" grpId="1" animBg="1"/>
    </p:bldLst>
  </p:timing>
</p:sld>
</file>

<file path=ppt/slides/slide7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890890" name="Group 10"/>
          <p:cNvGrpSpPr>
            <a:grpSpLocks/>
          </p:cNvGrpSpPr>
          <p:nvPr/>
        </p:nvGrpSpPr>
        <p:grpSpPr bwMode="auto">
          <a:xfrm>
            <a:off x="1981200" y="1143000"/>
            <a:ext cx="4038600" cy="4876800"/>
            <a:chOff x="288" y="720"/>
            <a:chExt cx="2544" cy="3072"/>
          </a:xfrm>
        </p:grpSpPr>
        <p:sp>
          <p:nvSpPr>
            <p:cNvPr id="890883" name="Text Box 3"/>
            <p:cNvSpPr txBox="1">
              <a:spLocks noChangeArrowheads="1"/>
            </p:cNvSpPr>
            <p:nvPr/>
          </p:nvSpPr>
          <p:spPr bwMode="auto">
            <a:xfrm>
              <a:off x="288" y="1056"/>
              <a:ext cx="2544" cy="2736"/>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Use your notes and personality profile to create a collage that represents your personality from the four perspectives you chose.</a:t>
              </a:r>
            </a:p>
            <a:p>
              <a:pPr eaLnBrk="1" hangingPunct="1">
                <a:spcBef>
                  <a:spcPct val="20000"/>
                </a:spcBef>
                <a:buFontTx/>
                <a:buChar char="•"/>
              </a:pPr>
              <a:r>
                <a:rPr lang="en-US" altLang="en-US" sz="2000">
                  <a:latin typeface="Arial" panose="020B0604020202020204" pitchFamily="34" charset="0"/>
                </a:rPr>
                <a:t>Create an illustration and caption for each of the four parts of your paper.</a:t>
              </a:r>
            </a:p>
            <a:p>
              <a:pPr eaLnBrk="1" hangingPunct="1">
                <a:spcBef>
                  <a:spcPct val="20000"/>
                </a:spcBef>
                <a:buFontTx/>
                <a:buChar char="•"/>
              </a:pPr>
              <a:r>
                <a:rPr lang="en-US" altLang="en-US" sz="2000">
                  <a:latin typeface="Arial" panose="020B0604020202020204" pitchFamily="34" charset="0"/>
                </a:rPr>
                <a:t>Write a paragraph explaining which approach to personality most clearly explains your personality.</a:t>
              </a:r>
            </a:p>
          </p:txBody>
        </p:sp>
        <p:sp>
          <p:nvSpPr>
            <p:cNvPr id="890884" name="Text Box 4"/>
            <p:cNvSpPr txBox="1">
              <a:spLocks noChangeArrowheads="1"/>
            </p:cNvSpPr>
            <p:nvPr/>
          </p:nvSpPr>
          <p:spPr bwMode="auto">
            <a:xfrm>
              <a:off x="288" y="720"/>
              <a:ext cx="2544" cy="336"/>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3. Creating Your Collage</a:t>
              </a:r>
              <a:endParaRPr lang="en-US" altLang="en-US" sz="2000" b="1">
                <a:latin typeface="Arial" panose="020B0604020202020204" pitchFamily="34" charset="0"/>
              </a:endParaRPr>
            </a:p>
          </p:txBody>
        </p:sp>
      </p:grpSp>
      <p:sp>
        <p:nvSpPr>
          <p:cNvPr id="890885"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Lab (cont'd.)</a:t>
            </a:r>
          </a:p>
        </p:txBody>
      </p:sp>
      <p:grpSp>
        <p:nvGrpSpPr>
          <p:cNvPr id="890889" name="Group 9"/>
          <p:cNvGrpSpPr>
            <a:grpSpLocks/>
          </p:cNvGrpSpPr>
          <p:nvPr/>
        </p:nvGrpSpPr>
        <p:grpSpPr bwMode="auto">
          <a:xfrm>
            <a:off x="6172200" y="1143001"/>
            <a:ext cx="4038600" cy="4557713"/>
            <a:chOff x="2928" y="720"/>
            <a:chExt cx="2544" cy="2871"/>
          </a:xfrm>
        </p:grpSpPr>
        <p:sp>
          <p:nvSpPr>
            <p:cNvPr id="890887" name="Text Box 7"/>
            <p:cNvSpPr txBox="1">
              <a:spLocks noChangeArrowheads="1"/>
            </p:cNvSpPr>
            <p:nvPr/>
          </p:nvSpPr>
          <p:spPr bwMode="auto">
            <a:xfrm>
              <a:off x="2928" y="1056"/>
              <a:ext cx="2544" cy="2535"/>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Present your collage to your classmates without revealing which of the four approaches you chose to illustrate.</a:t>
              </a:r>
            </a:p>
            <a:p>
              <a:pPr eaLnBrk="1" hangingPunct="1">
                <a:spcBef>
                  <a:spcPct val="20000"/>
                </a:spcBef>
                <a:buFontTx/>
                <a:buChar char="•"/>
              </a:pPr>
              <a:r>
                <a:rPr lang="en-US" altLang="en-US" sz="2000">
                  <a:latin typeface="Arial" panose="020B0604020202020204" pitchFamily="34" charset="0"/>
                </a:rPr>
                <a:t>Invite classmates to guess which approach is represented.</a:t>
              </a:r>
            </a:p>
            <a:p>
              <a:pPr eaLnBrk="1" hangingPunct="1">
                <a:spcBef>
                  <a:spcPct val="20000"/>
                </a:spcBef>
                <a:buFontTx/>
                <a:buChar char="•"/>
              </a:pPr>
              <a:r>
                <a:rPr lang="en-US" altLang="en-US" sz="2000">
                  <a:latin typeface="Arial" panose="020B0604020202020204" pitchFamily="34" charset="0"/>
                </a:rPr>
                <a:t>Using points from your paragraph, explain to the class which approach you think best describes your personality.</a:t>
              </a:r>
            </a:p>
          </p:txBody>
        </p:sp>
        <p:sp>
          <p:nvSpPr>
            <p:cNvPr id="890888" name="Text Box 8"/>
            <p:cNvSpPr txBox="1">
              <a:spLocks noChangeArrowheads="1"/>
            </p:cNvSpPr>
            <p:nvPr/>
          </p:nvSpPr>
          <p:spPr bwMode="auto">
            <a:xfrm>
              <a:off x="2928" y="720"/>
              <a:ext cx="2544" cy="28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4. Presenting Your Collage</a:t>
              </a:r>
              <a:endParaRPr lang="en-US" altLang="en-US" sz="2000" b="1">
                <a:latin typeface="Arial" panose="020B0604020202020204" pitchFamily="34" charset="0"/>
              </a:endParaRPr>
            </a:p>
          </p:txBody>
        </p:sp>
      </p:grpSp>
      <p:sp>
        <p:nvSpPr>
          <p:cNvPr id="890891" name="AutoShape 11"/>
          <p:cNvSpPr>
            <a:spLocks noChangeArrowheads="1"/>
          </p:cNvSpPr>
          <p:nvPr/>
        </p:nvSpPr>
        <p:spPr bwMode="auto">
          <a:xfrm flipH="1" flipV="1">
            <a:off x="5715000" y="57912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3158167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890890"/>
                                        </p:tgtEl>
                                        <p:attrNameLst>
                                          <p:attrName>style.visibility</p:attrName>
                                        </p:attrNameLst>
                                      </p:cBhvr>
                                      <p:to>
                                        <p:strVal val="visible"/>
                                      </p:to>
                                    </p:set>
                                    <p:animEffect transition="in" filter="wipe(left)">
                                      <p:cBhvr>
                                        <p:cTn id="7" dur="500"/>
                                        <p:tgtEl>
                                          <p:spTgt spid="890890"/>
                                        </p:tgtEl>
                                      </p:cBhvr>
                                    </p:animEffect>
                                  </p:childTnLst>
                                </p:cTn>
                              </p:par>
                            </p:childTnLst>
                          </p:cTn>
                        </p:par>
                        <p:par>
                          <p:cTn id="8" fill="hold" nodeType="afterGroup">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890891"/>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890891"/>
                                        </p:tgtEl>
                                        <p:attrNameLst>
                                          <p:attrName>style.visibility</p:attrName>
                                        </p:attrNameLst>
                                      </p:cBhvr>
                                      <p:to>
                                        <p:strVal val="hidden"/>
                                      </p:to>
                                    </p:set>
                                  </p:childTnLst>
                                </p:cTn>
                              </p:par>
                            </p:childTnLst>
                          </p:cTn>
                        </p:par>
                        <p:par>
                          <p:cTn id="15" fill="hold" nodeType="afterGroup">
                            <p:stCondLst>
                              <p:cond delay="0"/>
                            </p:stCondLst>
                            <p:childTnLst>
                              <p:par>
                                <p:cTn id="16" presetID="22" presetClass="entr" presetSubtype="8" fill="hold" nodeType="afterEffect">
                                  <p:stCondLst>
                                    <p:cond delay="0"/>
                                  </p:stCondLst>
                                  <p:childTnLst>
                                    <p:set>
                                      <p:cBhvr>
                                        <p:cTn id="17" dur="1" fill="hold">
                                          <p:stCondLst>
                                            <p:cond delay="0"/>
                                          </p:stCondLst>
                                        </p:cTn>
                                        <p:tgtEl>
                                          <p:spTgt spid="890889"/>
                                        </p:tgtEl>
                                        <p:attrNameLst>
                                          <p:attrName>style.visibility</p:attrName>
                                        </p:attrNameLst>
                                      </p:cBhvr>
                                      <p:to>
                                        <p:strVal val="visible"/>
                                      </p:to>
                                    </p:set>
                                    <p:animEffect transition="in" filter="wipe(left)">
                                      <p:cBhvr>
                                        <p:cTn id="18" dur="500"/>
                                        <p:tgtEl>
                                          <p:spTgt spid="8908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0891" grpId="0" animBg="1"/>
      <p:bldP spid="890891" grpId="1" animBg="1"/>
    </p:bldLst>
  </p:timing>
</p:sld>
</file>

<file path=ppt/slides/slide7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61541" name="Rectangle 5"/>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Lab (cont'd.)</a:t>
            </a:r>
          </a:p>
        </p:txBody>
      </p:sp>
      <p:grpSp>
        <p:nvGrpSpPr>
          <p:cNvPr id="961548" name="Group 12"/>
          <p:cNvGrpSpPr>
            <a:grpSpLocks/>
          </p:cNvGrpSpPr>
          <p:nvPr/>
        </p:nvGrpSpPr>
        <p:grpSpPr bwMode="auto">
          <a:xfrm>
            <a:off x="2019300" y="1143000"/>
            <a:ext cx="8115300" cy="4800600"/>
            <a:chOff x="312" y="720"/>
            <a:chExt cx="5112" cy="3024"/>
          </a:xfrm>
        </p:grpSpPr>
        <p:sp>
          <p:nvSpPr>
            <p:cNvPr id="961539" name="Text Box 3"/>
            <p:cNvSpPr txBox="1">
              <a:spLocks noChangeArrowheads="1"/>
            </p:cNvSpPr>
            <p:nvPr/>
          </p:nvSpPr>
          <p:spPr bwMode="auto">
            <a:xfrm>
              <a:off x="312" y="1056"/>
              <a:ext cx="5112" cy="2688"/>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b="1">
                  <a:latin typeface="Arial" panose="020B0604020202020204" pitchFamily="34" charset="0"/>
                </a:rPr>
                <a:t>As a class, discuss the following:</a:t>
              </a:r>
            </a:p>
            <a:p>
              <a:pPr eaLnBrk="1" hangingPunct="1">
                <a:spcBef>
                  <a:spcPct val="20000"/>
                </a:spcBef>
                <a:buFontTx/>
                <a:buChar char="•"/>
              </a:pPr>
              <a:r>
                <a:rPr lang="en-US" altLang="en-US" sz="2000">
                  <a:latin typeface="Arial" panose="020B0604020202020204" pitchFamily="34" charset="0"/>
                </a:rPr>
                <a:t>What did you learn from this lab?</a:t>
              </a:r>
            </a:p>
            <a:p>
              <a:pPr eaLnBrk="1" hangingPunct="1">
                <a:spcBef>
                  <a:spcPct val="20000"/>
                </a:spcBef>
                <a:buFontTx/>
                <a:buChar char="•"/>
              </a:pPr>
              <a:r>
                <a:rPr lang="en-US" altLang="en-US" sz="2000">
                  <a:latin typeface="Arial" panose="020B0604020202020204" pitchFamily="34" charset="0"/>
                </a:rPr>
                <a:t>How successful was the class at applying the different approaches to personality?</a:t>
              </a:r>
            </a:p>
            <a:p>
              <a:pPr eaLnBrk="1" hangingPunct="1">
                <a:spcBef>
                  <a:spcPct val="20000"/>
                </a:spcBef>
                <a:buFontTx/>
                <a:buChar char="•"/>
              </a:pPr>
              <a:r>
                <a:rPr lang="en-US" altLang="en-US" sz="2000">
                  <a:latin typeface="Arial" panose="020B0604020202020204" pitchFamily="34" charset="0"/>
                </a:rPr>
                <a:t>Were some approaches easier or harder to illustrate? Why?</a:t>
              </a:r>
            </a:p>
          </p:txBody>
        </p:sp>
        <p:sp>
          <p:nvSpPr>
            <p:cNvPr id="961540" name="Text Box 4"/>
            <p:cNvSpPr txBox="1">
              <a:spLocks noChangeArrowheads="1"/>
            </p:cNvSpPr>
            <p:nvPr/>
          </p:nvSpPr>
          <p:spPr bwMode="auto">
            <a:xfrm>
              <a:off x="312" y="720"/>
              <a:ext cx="5112" cy="336"/>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5. Discussion</a:t>
              </a:r>
              <a:endParaRPr lang="en-US" altLang="en-US" sz="2000" b="1">
                <a:latin typeface="Arial" panose="020B0604020202020204" pitchFamily="34" charset="0"/>
              </a:endParaRPr>
            </a:p>
          </p:txBody>
        </p:sp>
      </p:grpSp>
      <p:pic>
        <p:nvPicPr>
          <p:cNvPr id="961545" name="Picture 9" descr="psych_4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3500" y="3822700"/>
            <a:ext cx="4419600" cy="1968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25664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nodeType="afterEffect">
                                  <p:stCondLst>
                                    <p:cond delay="0"/>
                                  </p:stCondLst>
                                  <p:childTnLst>
                                    <p:set>
                                      <p:cBhvr>
                                        <p:cTn id="6" dur="1" fill="hold">
                                          <p:stCondLst>
                                            <p:cond delay="0"/>
                                          </p:stCondLst>
                                        </p:cTn>
                                        <p:tgtEl>
                                          <p:spTgt spid="961548"/>
                                        </p:tgtEl>
                                        <p:attrNameLst>
                                          <p:attrName>style.visibility</p:attrName>
                                        </p:attrNameLst>
                                      </p:cBhvr>
                                      <p:to>
                                        <p:strVal val="visible"/>
                                      </p:to>
                                    </p:set>
                                    <p:animEffect transition="in" filter="wipe(up)">
                                      <p:cBhvr>
                                        <p:cTn id="7" dur="500"/>
                                        <p:tgtEl>
                                          <p:spTgt spid="961548"/>
                                        </p:tgtEl>
                                      </p:cBhvr>
                                    </p:animEffect>
                                  </p:childTnLst>
                                </p:cTn>
                              </p:par>
                            </p:childTnLst>
                          </p:cTn>
                        </p:par>
                        <p:par>
                          <p:cTn id="8" fill="hold" nodeType="afterGroup">
                            <p:stCondLst>
                              <p:cond delay="500"/>
                            </p:stCondLst>
                            <p:childTnLst>
                              <p:par>
                                <p:cTn id="9" presetID="10" presetClass="entr" presetSubtype="0" fill="hold" nodeType="afterEffect">
                                  <p:stCondLst>
                                    <p:cond delay="0"/>
                                  </p:stCondLst>
                                  <p:childTnLst>
                                    <p:set>
                                      <p:cBhvr>
                                        <p:cTn id="10" dur="1" fill="hold">
                                          <p:stCondLst>
                                            <p:cond delay="0"/>
                                          </p:stCondLst>
                                        </p:cTn>
                                        <p:tgtEl>
                                          <p:spTgt spid="961545"/>
                                        </p:tgtEl>
                                        <p:attrNameLst>
                                          <p:attrName>style.visibility</p:attrName>
                                        </p:attrNameLst>
                                      </p:cBhvr>
                                      <p:to>
                                        <p:strVal val="visible"/>
                                      </p:to>
                                    </p:set>
                                    <p:animEffect transition="in" filter="fade">
                                      <p:cBhvr>
                                        <p:cTn id="11" dur="1000"/>
                                        <p:tgtEl>
                                          <p:spTgt spid="9615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2931" name="Picture 3" descr="psych_417"/>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24425" y="504825"/>
            <a:ext cx="2319338" cy="563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41909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7" presetClass="entr" presetSubtype="0" fill="hold" nodeType="afterEffect">
                                  <p:stCondLst>
                                    <p:cond delay="0"/>
                                  </p:stCondLst>
                                  <p:childTnLst>
                                    <p:set>
                                      <p:cBhvr>
                                        <p:cTn id="6" dur="1" fill="hold">
                                          <p:stCondLst>
                                            <p:cond delay="0"/>
                                          </p:stCondLst>
                                        </p:cTn>
                                        <p:tgtEl>
                                          <p:spTgt spid="892931"/>
                                        </p:tgtEl>
                                        <p:attrNameLst>
                                          <p:attrName>style.visibility</p:attrName>
                                        </p:attrNameLst>
                                      </p:cBhvr>
                                      <p:to>
                                        <p:strVal val="visible"/>
                                      </p:to>
                                    </p:set>
                                    <p:animEffect transition="in" filter="fade">
                                      <p:cBhvr>
                                        <p:cTn id="7" dur="1000"/>
                                        <p:tgtEl>
                                          <p:spTgt spid="892931"/>
                                        </p:tgtEl>
                                      </p:cBhvr>
                                    </p:animEffect>
                                    <p:anim calcmode="lin" valueType="num">
                                      <p:cBhvr>
                                        <p:cTn id="8" dur="1000" fill="hold"/>
                                        <p:tgtEl>
                                          <p:spTgt spid="892931"/>
                                        </p:tgtEl>
                                        <p:attrNameLst>
                                          <p:attrName>ppt_x</p:attrName>
                                        </p:attrNameLst>
                                      </p:cBhvr>
                                      <p:tavLst>
                                        <p:tav tm="0">
                                          <p:val>
                                            <p:strVal val="#ppt_x"/>
                                          </p:val>
                                        </p:tav>
                                        <p:tav tm="100000">
                                          <p:val>
                                            <p:strVal val="#ppt_x"/>
                                          </p:val>
                                        </p:tav>
                                      </p:tavLst>
                                    </p:anim>
                                    <p:anim calcmode="lin" valueType="num">
                                      <p:cBhvr>
                                        <p:cTn id="9" dur="1000" fill="hold"/>
                                        <p:tgtEl>
                                          <p:spTgt spid="8929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65634" name="Text Box 1026"/>
          <p:cNvSpPr txBox="1">
            <a:spLocks noChangeArrowheads="1"/>
          </p:cNvSpPr>
          <p:nvPr/>
        </p:nvSpPr>
        <p:spPr bwMode="auto">
          <a:xfrm>
            <a:off x="1981200" y="1143000"/>
            <a:ext cx="8229600" cy="1828800"/>
          </a:xfrm>
          <a:prstGeom prst="rect">
            <a:avLst/>
          </a:prstGeom>
          <a:solidFill>
            <a:srgbClr val="F9F5B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14300" eaLnBrk="0" hangingPunct="0">
              <a:spcBef>
                <a:spcPct val="0"/>
              </a:spcBef>
              <a:defRPr sz="2400">
                <a:solidFill>
                  <a:schemeClr val="tx1"/>
                </a:solidFill>
                <a:latin typeface="Times" panose="02020603050405020304" pitchFamily="18" charset="0"/>
              </a:defRPr>
            </a:lvl2pPr>
            <a:lvl3pPr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20000"/>
              </a:lnSpc>
              <a:spcBef>
                <a:spcPct val="20000"/>
              </a:spcBef>
            </a:pPr>
            <a:r>
              <a:rPr lang="en-US" altLang="en-US" b="1">
                <a:latin typeface="Arial" panose="020B0604020202020204" pitchFamily="34" charset="0"/>
              </a:rPr>
              <a:t>Personality:</a:t>
            </a:r>
            <a:r>
              <a:rPr lang="en-US" altLang="en-US">
                <a:latin typeface="Arial" panose="020B0604020202020204" pitchFamily="34" charset="0"/>
              </a:rPr>
              <a:t> the patterns of feelings, motives, and behavior that set people apart from one another.</a:t>
            </a:r>
          </a:p>
          <a:p>
            <a:pPr eaLnBrk="1" hangingPunct="1">
              <a:lnSpc>
                <a:spcPct val="120000"/>
              </a:lnSpc>
              <a:spcBef>
                <a:spcPct val="20000"/>
              </a:spcBef>
            </a:pPr>
            <a:r>
              <a:rPr lang="en-US" altLang="en-US" b="1">
                <a:latin typeface="Arial" panose="020B0604020202020204" pitchFamily="34" charset="0"/>
              </a:rPr>
              <a:t>Trait:</a:t>
            </a:r>
            <a:r>
              <a:rPr lang="en-US" altLang="en-US">
                <a:latin typeface="Arial" panose="020B0604020202020204" pitchFamily="34" charset="0"/>
              </a:rPr>
              <a:t> an aspect of personality that is considered to be reasonably stable.</a:t>
            </a:r>
            <a:endParaRPr lang="en-US" altLang="en-US" sz="2200">
              <a:latin typeface="Arial" panose="020B0604020202020204" pitchFamily="34" charset="0"/>
            </a:endParaRPr>
          </a:p>
        </p:txBody>
      </p:sp>
      <p:grpSp>
        <p:nvGrpSpPr>
          <p:cNvPr id="965635" name="Group 1027"/>
          <p:cNvGrpSpPr>
            <a:grpSpLocks/>
          </p:cNvGrpSpPr>
          <p:nvPr/>
        </p:nvGrpSpPr>
        <p:grpSpPr bwMode="auto">
          <a:xfrm>
            <a:off x="1981200" y="3124200"/>
            <a:ext cx="4038600" cy="2667000"/>
            <a:chOff x="288" y="2166"/>
            <a:chExt cx="2448" cy="1338"/>
          </a:xfrm>
        </p:grpSpPr>
        <p:sp>
          <p:nvSpPr>
            <p:cNvPr id="965636" name="Text Box 1028"/>
            <p:cNvSpPr txBox="1">
              <a:spLocks noChangeArrowheads="1"/>
            </p:cNvSpPr>
            <p:nvPr/>
          </p:nvSpPr>
          <p:spPr bwMode="auto">
            <a:xfrm>
              <a:off x="288" y="2400"/>
              <a:ext cx="2448" cy="110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Greek physician who believed that the body contains fluids called humors, the combination of which produced personality traits.</a:t>
              </a:r>
            </a:p>
          </p:txBody>
        </p:sp>
        <p:sp>
          <p:nvSpPr>
            <p:cNvPr id="965637" name="Text Box 1029"/>
            <p:cNvSpPr txBox="1">
              <a:spLocks noChangeArrowheads="1"/>
            </p:cNvSpPr>
            <p:nvPr/>
          </p:nvSpPr>
          <p:spPr bwMode="auto">
            <a:xfrm>
              <a:off x="288" y="2166"/>
              <a:ext cx="2448" cy="234"/>
            </a:xfrm>
            <a:prstGeom prst="rect">
              <a:avLst/>
            </a:prstGeom>
            <a:solidFill>
              <a:srgbClr val="E0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r>
                <a:rPr lang="en-US" altLang="en-US" sz="2000" b="1">
                  <a:solidFill>
                    <a:srgbClr val="BF0000"/>
                  </a:solidFill>
                  <a:latin typeface="Arial" panose="020B0604020202020204" pitchFamily="34" charset="0"/>
                </a:rPr>
                <a:t>Hippocrates</a:t>
              </a:r>
              <a:endParaRPr lang="en-US" altLang="en-US" sz="2000" b="1">
                <a:latin typeface="Arial" panose="020B0604020202020204" pitchFamily="34" charset="0"/>
              </a:endParaRPr>
            </a:p>
          </p:txBody>
        </p:sp>
      </p:grpSp>
      <p:sp>
        <p:nvSpPr>
          <p:cNvPr id="965638" name="Rectangle 1030"/>
          <p:cNvSpPr>
            <a:spLocks noChangeArrowheads="1"/>
          </p:cNvSpPr>
          <p:nvPr/>
        </p:nvSpPr>
        <p:spPr bwMode="auto">
          <a:xfrm>
            <a:off x="1905000" y="609600"/>
            <a:ext cx="815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gn="l">
              <a:lnSpc>
                <a:spcPct val="100000"/>
              </a:lnSpc>
            </a:pPr>
            <a:r>
              <a:rPr lang="en-US" altLang="en-US">
                <a:solidFill>
                  <a:srgbClr val="073499"/>
                </a:solidFill>
              </a:rPr>
              <a:t>Trait Theorists</a:t>
            </a:r>
            <a:endParaRPr lang="en-US" altLang="en-US">
              <a:solidFill>
                <a:srgbClr val="FFCC00"/>
              </a:solidFill>
            </a:endParaRPr>
          </a:p>
        </p:txBody>
      </p:sp>
      <p:grpSp>
        <p:nvGrpSpPr>
          <p:cNvPr id="965639" name="Group 1031"/>
          <p:cNvGrpSpPr>
            <a:grpSpLocks/>
          </p:cNvGrpSpPr>
          <p:nvPr/>
        </p:nvGrpSpPr>
        <p:grpSpPr bwMode="auto">
          <a:xfrm>
            <a:off x="6172200" y="3124200"/>
            <a:ext cx="4038600" cy="2667000"/>
            <a:chOff x="288" y="2166"/>
            <a:chExt cx="2448" cy="1338"/>
          </a:xfrm>
        </p:grpSpPr>
        <p:sp>
          <p:nvSpPr>
            <p:cNvPr id="965640" name="Text Box 1032"/>
            <p:cNvSpPr txBox="1">
              <a:spLocks noChangeArrowheads="1"/>
            </p:cNvSpPr>
            <p:nvPr/>
          </p:nvSpPr>
          <p:spPr bwMode="auto">
            <a:xfrm>
              <a:off x="288" y="2400"/>
              <a:ext cx="2448" cy="110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28600" indent="-228600" eaLnBrk="0" hangingPunct="0">
                <a:spcBef>
                  <a:spcPct val="0"/>
                </a:spcBef>
                <a:defRPr sz="2400">
                  <a:solidFill>
                    <a:schemeClr val="tx1"/>
                  </a:solidFill>
                  <a:latin typeface="Times" panose="02020603050405020304" pitchFamily="18" charset="0"/>
                </a:defRPr>
              </a:lvl1pPr>
              <a:lvl2pPr marL="2527300" eaLnBrk="0" hangingPunct="0">
                <a:spcBef>
                  <a:spcPct val="0"/>
                </a:spcBef>
                <a:defRPr sz="2400">
                  <a:solidFill>
                    <a:schemeClr val="tx1"/>
                  </a:solidFill>
                  <a:latin typeface="Times" panose="02020603050405020304" pitchFamily="18" charset="0"/>
                </a:defRPr>
              </a:lvl2pPr>
              <a:lvl3pPr marL="2641600" eaLnBrk="0" hangingPunct="0">
                <a:spcBef>
                  <a:spcPct val="0"/>
                </a:spcBef>
                <a:defRPr sz="2400">
                  <a:solidFill>
                    <a:schemeClr val="tx1"/>
                  </a:solidFill>
                  <a:latin typeface="Times" panose="02020603050405020304" pitchFamily="18" charset="0"/>
                </a:defRPr>
              </a:lvl3pPr>
              <a:lvl4pPr marL="2755900" eaLnBrk="0" hangingPunct="0">
                <a:spcBef>
                  <a:spcPct val="0"/>
                </a:spcBef>
                <a:defRPr sz="2400">
                  <a:solidFill>
                    <a:schemeClr val="tx1"/>
                  </a:solidFill>
                  <a:latin typeface="Times" panose="02020603050405020304" pitchFamily="18" charset="0"/>
                </a:defRPr>
              </a:lvl4pPr>
              <a:lvl5pPr marL="2870200" eaLnBrk="0" hangingPunct="0">
                <a:spcBef>
                  <a:spcPct val="0"/>
                </a:spcBef>
                <a:defRPr sz="2400">
                  <a:solidFill>
                    <a:schemeClr val="tx1"/>
                  </a:solidFill>
                  <a:latin typeface="Times" panose="02020603050405020304" pitchFamily="18" charset="0"/>
                </a:defRPr>
              </a:lvl5pPr>
              <a:lvl6pPr marL="3327400" eaLnBrk="0" fontAlgn="base" hangingPunct="0">
                <a:spcBef>
                  <a:spcPct val="0"/>
                </a:spcBef>
                <a:spcAft>
                  <a:spcPct val="0"/>
                </a:spcAft>
                <a:defRPr sz="2400">
                  <a:solidFill>
                    <a:schemeClr val="tx1"/>
                  </a:solidFill>
                  <a:latin typeface="Times" panose="02020603050405020304" pitchFamily="18" charset="0"/>
                </a:defRPr>
              </a:lvl6pPr>
              <a:lvl7pPr marL="3784600" eaLnBrk="0" fontAlgn="base" hangingPunct="0">
                <a:spcBef>
                  <a:spcPct val="0"/>
                </a:spcBef>
                <a:spcAft>
                  <a:spcPct val="0"/>
                </a:spcAft>
                <a:defRPr sz="2400">
                  <a:solidFill>
                    <a:schemeClr val="tx1"/>
                  </a:solidFill>
                  <a:latin typeface="Times" panose="02020603050405020304" pitchFamily="18" charset="0"/>
                </a:defRPr>
              </a:lvl7pPr>
              <a:lvl8pPr marL="4241800" eaLnBrk="0" fontAlgn="base" hangingPunct="0">
                <a:spcBef>
                  <a:spcPct val="0"/>
                </a:spcBef>
                <a:spcAft>
                  <a:spcPct val="0"/>
                </a:spcAft>
                <a:defRPr sz="2400">
                  <a:solidFill>
                    <a:schemeClr val="tx1"/>
                  </a:solidFill>
                  <a:latin typeface="Times" panose="02020603050405020304" pitchFamily="18" charset="0"/>
                </a:defRPr>
              </a:lvl8pPr>
              <a:lvl9pPr marL="4699000"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spcBef>
                  <a:spcPct val="20000"/>
                </a:spcBef>
                <a:buFontTx/>
                <a:buChar char="•"/>
              </a:pPr>
              <a:r>
                <a:rPr lang="en-US" altLang="en-US" sz="2000">
                  <a:latin typeface="Arial" panose="020B0604020202020204" pitchFamily="34" charset="0"/>
                </a:rPr>
                <a:t>Yellow bile: quick-tempered</a:t>
              </a:r>
            </a:p>
            <a:p>
              <a:pPr eaLnBrk="1" hangingPunct="1">
                <a:spcBef>
                  <a:spcPct val="20000"/>
                </a:spcBef>
                <a:buFontTx/>
                <a:buChar char="•"/>
              </a:pPr>
              <a:r>
                <a:rPr lang="en-US" altLang="en-US" sz="2000">
                  <a:latin typeface="Arial" panose="020B0604020202020204" pitchFamily="34" charset="0"/>
                </a:rPr>
                <a:t>Blood: warm and cheerful</a:t>
              </a:r>
            </a:p>
            <a:p>
              <a:pPr eaLnBrk="1" hangingPunct="1">
                <a:spcBef>
                  <a:spcPct val="20000"/>
                </a:spcBef>
                <a:buFontTx/>
                <a:buChar char="•"/>
              </a:pPr>
              <a:r>
                <a:rPr lang="en-US" altLang="en-US" sz="2000">
                  <a:latin typeface="Arial" panose="020B0604020202020204" pitchFamily="34" charset="0"/>
                </a:rPr>
                <a:t>Phlegm: sluggish and cool</a:t>
              </a:r>
            </a:p>
            <a:p>
              <a:pPr eaLnBrk="1" hangingPunct="1">
                <a:spcBef>
                  <a:spcPct val="20000"/>
                </a:spcBef>
                <a:buFontTx/>
                <a:buChar char="•"/>
              </a:pPr>
              <a:r>
                <a:rPr lang="en-US" altLang="en-US" sz="2000">
                  <a:latin typeface="Arial" panose="020B0604020202020204" pitchFamily="34" charset="0"/>
                </a:rPr>
                <a:t>Black bile: melancholic and thoughtful</a:t>
              </a:r>
            </a:p>
          </p:txBody>
        </p:sp>
        <p:sp>
          <p:nvSpPr>
            <p:cNvPr id="965641" name="Text Box 1033"/>
            <p:cNvSpPr txBox="1">
              <a:spLocks noChangeArrowheads="1"/>
            </p:cNvSpPr>
            <p:nvPr/>
          </p:nvSpPr>
          <p:spPr bwMode="auto">
            <a:xfrm>
              <a:off x="288" y="2166"/>
              <a:ext cx="2448" cy="234"/>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spcBef>
                  <a:spcPct val="0"/>
                </a:spcBef>
                <a:defRPr sz="2400">
                  <a:solidFill>
                    <a:schemeClr val="tx1"/>
                  </a:solidFill>
                  <a:latin typeface="Times" panose="02020603050405020304" pitchFamily="18" charset="0"/>
                </a:defRPr>
              </a:lvl1pPr>
              <a:lvl2pPr marL="1028700" eaLnBrk="0" hangingPunct="0">
                <a:spcBef>
                  <a:spcPct val="0"/>
                </a:spcBef>
                <a:defRPr sz="2400">
                  <a:solidFill>
                    <a:schemeClr val="tx1"/>
                  </a:solidFill>
                  <a:latin typeface="Times" panose="02020603050405020304" pitchFamily="18" charset="0"/>
                </a:defRPr>
              </a:lvl2pPr>
              <a:lvl3pPr marL="1143000" eaLnBrk="0" hangingPunct="0">
                <a:spcBef>
                  <a:spcPct val="0"/>
                </a:spcBef>
                <a:defRPr sz="2400">
                  <a:solidFill>
                    <a:schemeClr val="tx1"/>
                  </a:solidFill>
                  <a:latin typeface="Times" panose="02020603050405020304" pitchFamily="18" charset="0"/>
                </a:defRPr>
              </a:lvl3pPr>
              <a:lvl4pPr eaLnBrk="0" hangingPunct="0">
                <a:spcBef>
                  <a:spcPct val="0"/>
                </a:spcBef>
                <a:defRPr sz="2400">
                  <a:solidFill>
                    <a:schemeClr val="tx1"/>
                  </a:solidFill>
                  <a:latin typeface="Times" panose="02020603050405020304" pitchFamily="18" charset="0"/>
                </a:defRPr>
              </a:lvl4pPr>
              <a:lvl5pPr eaLnBrk="0" hangingPunct="0">
                <a:spcBef>
                  <a:spcPct val="0"/>
                </a:spcBef>
                <a:defRPr sz="2400">
                  <a:solidFill>
                    <a:schemeClr val="tx1"/>
                  </a:solidFill>
                  <a:latin typeface="Times" panose="02020603050405020304" pitchFamily="18" charset="0"/>
                </a:defRPr>
              </a:lvl5pPr>
              <a:lvl6pPr eaLnBrk="0" fontAlgn="base" hangingPunct="0">
                <a:spcBef>
                  <a:spcPct val="0"/>
                </a:spcBef>
                <a:spcAft>
                  <a:spcPct val="0"/>
                </a:spcAft>
                <a:defRPr sz="2400">
                  <a:solidFill>
                    <a:schemeClr val="tx1"/>
                  </a:solidFill>
                  <a:latin typeface="Times" panose="02020603050405020304" pitchFamily="18" charset="0"/>
                </a:defRPr>
              </a:lvl6pPr>
              <a:lvl7pPr eaLnBrk="0" fontAlgn="base" hangingPunct="0">
                <a:spcBef>
                  <a:spcPct val="0"/>
                </a:spcBef>
                <a:spcAft>
                  <a:spcPct val="0"/>
                </a:spcAft>
                <a:defRPr sz="2400">
                  <a:solidFill>
                    <a:schemeClr val="tx1"/>
                  </a:solidFill>
                  <a:latin typeface="Times" panose="02020603050405020304" pitchFamily="18" charset="0"/>
                </a:defRPr>
              </a:lvl7pPr>
              <a:lvl8pPr eaLnBrk="0" fontAlgn="base" hangingPunct="0">
                <a:spcBef>
                  <a:spcPct val="0"/>
                </a:spcBef>
                <a:spcAft>
                  <a:spcPct val="0"/>
                </a:spcAft>
                <a:defRPr sz="2400">
                  <a:solidFill>
                    <a:schemeClr val="tx1"/>
                  </a:solidFill>
                  <a:latin typeface="Times" panose="02020603050405020304" pitchFamily="18" charset="0"/>
                </a:defRPr>
              </a:lvl8pPr>
              <a:lvl9pPr eaLnBrk="0" fontAlgn="base" hangingPunct="0">
                <a:spcBef>
                  <a:spcPct val="0"/>
                </a:spcBef>
                <a:spcAft>
                  <a:spcPct val="0"/>
                </a:spcAft>
                <a:defRPr sz="2400">
                  <a:solidFill>
                    <a:schemeClr val="tx1"/>
                  </a:solidFill>
                  <a:latin typeface="Times" panose="02020603050405020304" pitchFamily="18" charset="0"/>
                </a:defRPr>
              </a:lvl9pPr>
            </a:lstStyle>
            <a:p>
              <a:pPr eaLnBrk="1" hangingPunct="1">
                <a:lnSpc>
                  <a:spcPct val="100000"/>
                </a:lnSpc>
              </a:pPr>
              <a:endParaRPr lang="en-US" altLang="en-US" sz="2000" b="1">
                <a:latin typeface="Arial" panose="020B0604020202020204" pitchFamily="34" charset="0"/>
              </a:endParaRPr>
            </a:p>
          </p:txBody>
        </p:sp>
      </p:grpSp>
      <p:sp>
        <p:nvSpPr>
          <p:cNvPr id="965642" name="AutoShape 1034"/>
          <p:cNvSpPr>
            <a:spLocks noChangeArrowheads="1"/>
          </p:cNvSpPr>
          <p:nvPr/>
        </p:nvSpPr>
        <p:spPr bwMode="auto">
          <a:xfrm flipH="1" flipV="1">
            <a:off x="9982200" y="30480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65643" name="AutoShape 1035"/>
          <p:cNvSpPr>
            <a:spLocks noChangeArrowheads="1"/>
          </p:cNvSpPr>
          <p:nvPr/>
        </p:nvSpPr>
        <p:spPr bwMode="auto">
          <a:xfrm flipH="1" flipV="1">
            <a:off x="5715000" y="5562600"/>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27971146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65642"/>
                                        </p:tgtEl>
                                        <p:attrNameLst>
                                          <p:attrName>style.visibility</p:attrName>
                                        </p:attrNameLst>
                                      </p:cBhvr>
                                      <p:to>
                                        <p:strVal val="hidden"/>
                                      </p:to>
                                    </p:set>
                                  </p:childTnLst>
                                </p:cTn>
                              </p:par>
                            </p:childTnLst>
                          </p:cTn>
                        </p:par>
                        <p:par>
                          <p:cTn id="7" fill="hold" nodeType="afterGroup">
                            <p:stCondLst>
                              <p:cond delay="0"/>
                            </p:stCondLst>
                            <p:childTnLst>
                              <p:par>
                                <p:cTn id="8" presetID="22" presetClass="entr" presetSubtype="8" fill="hold" nodeType="afterEffect">
                                  <p:stCondLst>
                                    <p:cond delay="0"/>
                                  </p:stCondLst>
                                  <p:childTnLst>
                                    <p:set>
                                      <p:cBhvr>
                                        <p:cTn id="9" dur="1" fill="hold">
                                          <p:stCondLst>
                                            <p:cond delay="0"/>
                                          </p:stCondLst>
                                        </p:cTn>
                                        <p:tgtEl>
                                          <p:spTgt spid="965635"/>
                                        </p:tgtEl>
                                        <p:attrNameLst>
                                          <p:attrName>style.visibility</p:attrName>
                                        </p:attrNameLst>
                                      </p:cBhvr>
                                      <p:to>
                                        <p:strVal val="visible"/>
                                      </p:to>
                                    </p:set>
                                    <p:animEffect transition="in" filter="wipe(left)">
                                      <p:cBhvr>
                                        <p:cTn id="10" dur="500"/>
                                        <p:tgtEl>
                                          <p:spTgt spid="965635"/>
                                        </p:tgtEl>
                                      </p:cBhvr>
                                    </p:animEffect>
                                  </p:childTnLst>
                                </p:cTn>
                              </p:par>
                            </p:childTnLst>
                          </p:cTn>
                        </p:par>
                        <p:par>
                          <p:cTn id="11" fill="hold" nodeType="afterGroup">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965643"/>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965643"/>
                                        </p:tgtEl>
                                        <p:attrNameLst>
                                          <p:attrName>style.visibility</p:attrName>
                                        </p:attrNameLst>
                                      </p:cBhvr>
                                      <p:to>
                                        <p:strVal val="hidden"/>
                                      </p:to>
                                    </p:set>
                                  </p:childTnLst>
                                </p:cTn>
                              </p:par>
                            </p:childTnLst>
                          </p:cTn>
                        </p:par>
                        <p:par>
                          <p:cTn id="18" fill="hold" nodeType="afterGroup">
                            <p:stCondLst>
                              <p:cond delay="0"/>
                            </p:stCondLst>
                            <p:childTnLst>
                              <p:par>
                                <p:cTn id="19" presetID="22" presetClass="entr" presetSubtype="8" fill="hold" nodeType="afterEffect">
                                  <p:stCondLst>
                                    <p:cond delay="0"/>
                                  </p:stCondLst>
                                  <p:childTnLst>
                                    <p:set>
                                      <p:cBhvr>
                                        <p:cTn id="20" dur="1" fill="hold">
                                          <p:stCondLst>
                                            <p:cond delay="0"/>
                                          </p:stCondLst>
                                        </p:cTn>
                                        <p:tgtEl>
                                          <p:spTgt spid="965639"/>
                                        </p:tgtEl>
                                        <p:attrNameLst>
                                          <p:attrName>style.visibility</p:attrName>
                                        </p:attrNameLst>
                                      </p:cBhvr>
                                      <p:to>
                                        <p:strVal val="visible"/>
                                      </p:to>
                                    </p:set>
                                    <p:animEffect transition="in" filter="wipe(left)">
                                      <p:cBhvr>
                                        <p:cTn id="21" dur="500"/>
                                        <p:tgtEl>
                                          <p:spTgt spid="9656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5642" grpId="0" animBg="1"/>
      <p:bldP spid="965643" grpId="0" animBg="1"/>
      <p:bldP spid="965643"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682" name="Rectangle 2"/>
          <p:cNvSpPr>
            <a:spLocks noChangeArrowheads="1"/>
          </p:cNvSpPr>
          <p:nvPr/>
        </p:nvSpPr>
        <p:spPr bwMode="auto">
          <a:xfrm>
            <a:off x="2209800" y="533400"/>
            <a:ext cx="77724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a:spcBef>
                <a:spcPct val="0"/>
              </a:spcBef>
              <a:defRPr sz="2800" b="1">
                <a:solidFill>
                  <a:schemeClr val="tx2"/>
                </a:solidFill>
                <a:latin typeface="Arial" panose="020B0604020202020204" pitchFamily="34" charset="0"/>
              </a:defRPr>
            </a:lvl1pPr>
            <a:lvl2pPr algn="ctr">
              <a:spcBef>
                <a:spcPct val="0"/>
              </a:spcBef>
              <a:defRPr sz="2800" b="1">
                <a:solidFill>
                  <a:schemeClr val="tx2"/>
                </a:solidFill>
                <a:latin typeface="Arial" panose="020B0604020202020204" pitchFamily="34" charset="0"/>
              </a:defRPr>
            </a:lvl2pPr>
            <a:lvl3pPr algn="ctr">
              <a:spcBef>
                <a:spcPct val="0"/>
              </a:spcBef>
              <a:defRPr sz="2800" b="1">
                <a:solidFill>
                  <a:schemeClr val="tx2"/>
                </a:solidFill>
                <a:latin typeface="Arial" panose="020B0604020202020204" pitchFamily="34" charset="0"/>
              </a:defRPr>
            </a:lvl3pPr>
            <a:lvl4pPr algn="ctr">
              <a:spcBef>
                <a:spcPct val="0"/>
              </a:spcBef>
              <a:defRPr sz="2800" b="1">
                <a:solidFill>
                  <a:schemeClr val="tx2"/>
                </a:solidFill>
                <a:latin typeface="Arial" panose="020B0604020202020204" pitchFamily="34" charset="0"/>
              </a:defRPr>
            </a:lvl4pPr>
            <a:lvl5pPr algn="ctr">
              <a:spcBef>
                <a:spcPct val="0"/>
              </a:spcBef>
              <a:defRPr sz="2800" b="1">
                <a:solidFill>
                  <a:schemeClr val="tx2"/>
                </a:solidFill>
                <a:latin typeface="Arial" panose="020B0604020202020204" pitchFamily="34" charset="0"/>
              </a:defRPr>
            </a:lvl5pPr>
            <a:lvl6pPr marL="457200" algn="ctr" fontAlgn="base">
              <a:spcBef>
                <a:spcPct val="0"/>
              </a:spcBef>
              <a:spcAft>
                <a:spcPct val="0"/>
              </a:spcAft>
              <a:defRPr sz="2800" b="1">
                <a:solidFill>
                  <a:schemeClr val="tx2"/>
                </a:solidFill>
                <a:latin typeface="Arial" panose="020B0604020202020204" pitchFamily="34" charset="0"/>
              </a:defRPr>
            </a:lvl6pPr>
            <a:lvl7pPr marL="914400" algn="ctr" fontAlgn="base">
              <a:spcBef>
                <a:spcPct val="0"/>
              </a:spcBef>
              <a:spcAft>
                <a:spcPct val="0"/>
              </a:spcAft>
              <a:defRPr sz="2800" b="1">
                <a:solidFill>
                  <a:schemeClr val="tx2"/>
                </a:solidFill>
                <a:latin typeface="Arial" panose="020B0604020202020204" pitchFamily="34" charset="0"/>
              </a:defRPr>
            </a:lvl7pPr>
            <a:lvl8pPr marL="1371600" algn="ctr" fontAlgn="base">
              <a:spcBef>
                <a:spcPct val="0"/>
              </a:spcBef>
              <a:spcAft>
                <a:spcPct val="0"/>
              </a:spcAft>
              <a:defRPr sz="2800" b="1">
                <a:solidFill>
                  <a:schemeClr val="tx2"/>
                </a:solidFill>
                <a:latin typeface="Arial" panose="020B0604020202020204" pitchFamily="34" charset="0"/>
              </a:defRPr>
            </a:lvl8pPr>
            <a:lvl9pPr marL="1828800" algn="ctr" fontAlgn="base">
              <a:spcBef>
                <a:spcPct val="0"/>
              </a:spcBef>
              <a:spcAft>
                <a:spcPct val="0"/>
              </a:spcAft>
              <a:defRPr sz="2800" b="1">
                <a:solidFill>
                  <a:schemeClr val="tx2"/>
                </a:solidFill>
                <a:latin typeface="Arial" panose="020B0604020202020204" pitchFamily="34" charset="0"/>
              </a:defRPr>
            </a:lvl9pPr>
          </a:lstStyle>
          <a:p>
            <a:pPr>
              <a:lnSpc>
                <a:spcPct val="100000"/>
              </a:lnSpc>
            </a:pPr>
            <a:endParaRPr lang="en-US" altLang="en-US" sz="3500" i="1">
              <a:solidFill>
                <a:schemeClr val="tx1"/>
              </a:solidFill>
            </a:endParaRPr>
          </a:p>
        </p:txBody>
      </p:sp>
      <p:sp>
        <p:nvSpPr>
          <p:cNvPr id="967683" name="Rectangle 3"/>
          <p:cNvSpPr>
            <a:spLocks noChangeArrowheads="1"/>
          </p:cNvSpPr>
          <p:nvPr/>
        </p:nvSpPr>
        <p:spPr bwMode="auto">
          <a:xfrm>
            <a:off x="1981200" y="2895600"/>
            <a:ext cx="8229600" cy="3048000"/>
          </a:xfrm>
          <a:prstGeom prst="rect">
            <a:avLst/>
          </a:prstGeom>
          <a:solidFill>
            <a:srgbClr val="E0E9ED"/>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Hans J. Eysenck</a:t>
            </a:r>
            <a:r>
              <a:rPr lang="en-US" altLang="en-US" sz="2400" b="1"/>
              <a:t> </a:t>
            </a:r>
          </a:p>
          <a:p>
            <a:pPr algn="l">
              <a:lnSpc>
                <a:spcPct val="100000"/>
              </a:lnSpc>
              <a:spcBef>
                <a:spcPct val="0"/>
              </a:spcBef>
              <a:spcAft>
                <a:spcPct val="25000"/>
              </a:spcAft>
              <a:buFontTx/>
              <a:buChar char="•"/>
            </a:pPr>
            <a:r>
              <a:rPr lang="en-US" altLang="en-US" sz="2000"/>
              <a:t>Eysenck studied two personality dimensions.</a:t>
            </a:r>
          </a:p>
          <a:p>
            <a:pPr algn="l">
              <a:lnSpc>
                <a:spcPct val="100000"/>
              </a:lnSpc>
              <a:spcBef>
                <a:spcPct val="0"/>
              </a:spcBef>
              <a:spcAft>
                <a:spcPct val="25000"/>
              </a:spcAft>
              <a:buFontTx/>
              <a:buChar char="•"/>
            </a:pPr>
            <a:r>
              <a:rPr lang="en-US" altLang="en-US" sz="2000" b="1"/>
              <a:t>Introverts</a:t>
            </a:r>
            <a:r>
              <a:rPr lang="en-US" altLang="en-US" sz="2000"/>
              <a:t> tend to be imaginative and to look inward for their ideas and energy, while </a:t>
            </a:r>
            <a:r>
              <a:rPr lang="en-US" altLang="en-US" sz="2000" b="1"/>
              <a:t>extroverts</a:t>
            </a:r>
            <a:r>
              <a:rPr lang="en-US" altLang="en-US" sz="2000"/>
              <a:t> tend to be active and self-expressive and gain energy from interaction with other people.</a:t>
            </a:r>
          </a:p>
          <a:p>
            <a:pPr algn="l">
              <a:lnSpc>
                <a:spcPct val="100000"/>
              </a:lnSpc>
              <a:spcBef>
                <a:spcPct val="0"/>
              </a:spcBef>
              <a:spcAft>
                <a:spcPct val="25000"/>
              </a:spcAft>
              <a:buFontTx/>
              <a:buChar char="•"/>
            </a:pPr>
            <a:r>
              <a:rPr lang="en-US" altLang="en-US" sz="2000"/>
              <a:t>Stable people are reliable, while unstable people are unpredictable.</a:t>
            </a:r>
          </a:p>
          <a:p>
            <a:pPr algn="l">
              <a:lnSpc>
                <a:spcPct val="100000"/>
              </a:lnSpc>
              <a:spcBef>
                <a:spcPct val="0"/>
              </a:spcBef>
              <a:spcAft>
                <a:spcPct val="25000"/>
              </a:spcAft>
              <a:buFontTx/>
              <a:buChar char="•"/>
            </a:pPr>
            <a:r>
              <a:rPr lang="en-US" altLang="en-US" sz="2000"/>
              <a:t>Eysenck’s personality types are similar to those of Hippocrates.</a:t>
            </a:r>
          </a:p>
        </p:txBody>
      </p:sp>
      <p:sp>
        <p:nvSpPr>
          <p:cNvPr id="967684" name="Rectangle 4"/>
          <p:cNvSpPr>
            <a:spLocks noChangeArrowheads="1"/>
          </p:cNvSpPr>
          <p:nvPr/>
        </p:nvSpPr>
        <p:spPr bwMode="auto">
          <a:xfrm>
            <a:off x="1981200" y="685800"/>
            <a:ext cx="8229600" cy="2057400"/>
          </a:xfrm>
          <a:prstGeom prst="rect">
            <a:avLst/>
          </a:prstGeom>
          <a:solidFill>
            <a:srgbClr val="F9F5B4"/>
          </a:solidFill>
          <a:ln>
            <a:noFill/>
          </a:ln>
          <a:extLst>
            <a:ext uri="{91240B29-F687-4F45-9708-019B960494DF}">
              <a14:hiddenLine xmlns:a14="http://schemas.microsoft.com/office/drawing/2010/main" w="9525">
                <a:solidFill>
                  <a:srgbClr val="FFFF99"/>
                </a:solidFill>
                <a:miter lim="800000"/>
                <a:headEnd/>
                <a:tailEnd/>
              </a14:hiddenLine>
            </a:ext>
          </a:extLst>
        </p:spPr>
        <p:txBody>
          <a:bodyPr/>
          <a:lstStyle>
            <a:lvl1pPr marL="233363" indent="-233363" algn="ctr">
              <a:defRPr sz="3200">
                <a:solidFill>
                  <a:schemeClr val="tx1"/>
                </a:solidFill>
                <a:latin typeface="Arial" panose="020B0604020202020204" pitchFamily="34" charset="0"/>
              </a:defRPr>
            </a:lvl1pPr>
            <a:lvl2pPr algn="ctr">
              <a:defRPr sz="2800">
                <a:solidFill>
                  <a:schemeClr val="tx1"/>
                </a:solidFill>
                <a:latin typeface="Arial" panose="020B0604020202020204" pitchFamily="34" charset="0"/>
              </a:defRPr>
            </a:lvl2pPr>
            <a:lvl3pPr algn="ctr">
              <a:defRPr sz="2400">
                <a:solidFill>
                  <a:schemeClr val="tx1"/>
                </a:solidFill>
                <a:latin typeface="Arial" panose="020B0604020202020204" pitchFamily="34" charset="0"/>
              </a:defRPr>
            </a:lvl3pPr>
            <a:lvl4pPr algn="ctr">
              <a:defRPr sz="2000">
                <a:solidFill>
                  <a:schemeClr val="tx1"/>
                </a:solidFill>
                <a:latin typeface="Arial" panose="020B0604020202020204" pitchFamily="34" charset="0"/>
              </a:defRPr>
            </a:lvl4pPr>
            <a:lvl5pPr algn="ctr">
              <a:defRPr sz="2000">
                <a:solidFill>
                  <a:schemeClr val="tx1"/>
                </a:solidFill>
                <a:latin typeface="Arial" panose="020B0604020202020204" pitchFamily="34" charset="0"/>
              </a:defRPr>
            </a:lvl5pPr>
            <a:lvl6pPr algn="ctr" fontAlgn="base">
              <a:spcBef>
                <a:spcPct val="20000"/>
              </a:spcBef>
              <a:spcAft>
                <a:spcPct val="0"/>
              </a:spcAft>
              <a:defRPr sz="2000">
                <a:solidFill>
                  <a:schemeClr val="tx1"/>
                </a:solidFill>
                <a:latin typeface="Arial" panose="020B0604020202020204" pitchFamily="34" charset="0"/>
              </a:defRPr>
            </a:lvl6pPr>
            <a:lvl7pPr algn="ctr" fontAlgn="base">
              <a:spcBef>
                <a:spcPct val="20000"/>
              </a:spcBef>
              <a:spcAft>
                <a:spcPct val="0"/>
              </a:spcAft>
              <a:defRPr sz="2000">
                <a:solidFill>
                  <a:schemeClr val="tx1"/>
                </a:solidFill>
                <a:latin typeface="Arial" panose="020B0604020202020204" pitchFamily="34" charset="0"/>
              </a:defRPr>
            </a:lvl7pPr>
            <a:lvl8pPr algn="ctr" fontAlgn="base">
              <a:spcBef>
                <a:spcPct val="20000"/>
              </a:spcBef>
              <a:spcAft>
                <a:spcPct val="0"/>
              </a:spcAft>
              <a:defRPr sz="2000">
                <a:solidFill>
                  <a:schemeClr val="tx1"/>
                </a:solidFill>
                <a:latin typeface="Arial" panose="020B0604020202020204" pitchFamily="34" charset="0"/>
              </a:defRPr>
            </a:lvl8pPr>
            <a:lvl9pPr algn="ctr" fontAlgn="base">
              <a:spcBef>
                <a:spcPct val="20000"/>
              </a:spcBef>
              <a:spcAft>
                <a:spcPct val="0"/>
              </a:spcAft>
              <a:defRPr sz="2000">
                <a:solidFill>
                  <a:schemeClr val="tx1"/>
                </a:solidFill>
                <a:latin typeface="Arial" panose="020B0604020202020204" pitchFamily="34" charset="0"/>
              </a:defRPr>
            </a:lvl9pPr>
          </a:lstStyle>
          <a:p>
            <a:pPr algn="l">
              <a:lnSpc>
                <a:spcPct val="100000"/>
              </a:lnSpc>
              <a:spcBef>
                <a:spcPct val="0"/>
              </a:spcBef>
              <a:spcAft>
                <a:spcPct val="30000"/>
              </a:spcAft>
            </a:pPr>
            <a:r>
              <a:rPr lang="en-US" altLang="en-US" sz="2400" b="1">
                <a:solidFill>
                  <a:srgbClr val="BF0000"/>
                </a:solidFill>
              </a:rPr>
              <a:t>Gordon Allport  </a:t>
            </a:r>
          </a:p>
          <a:p>
            <a:pPr algn="l">
              <a:lnSpc>
                <a:spcPct val="100000"/>
              </a:lnSpc>
              <a:spcAft>
                <a:spcPct val="25000"/>
              </a:spcAft>
              <a:buFontTx/>
              <a:buChar char="•"/>
            </a:pPr>
            <a:r>
              <a:rPr lang="en-US" altLang="en-US" sz="2000"/>
              <a:t>Cataloged 18,000 human traits in the 1930s</a:t>
            </a:r>
          </a:p>
          <a:p>
            <a:pPr algn="l">
              <a:lnSpc>
                <a:spcPct val="100000"/>
              </a:lnSpc>
              <a:spcAft>
                <a:spcPct val="25000"/>
              </a:spcAft>
              <a:buFontTx/>
              <a:buChar char="•"/>
            </a:pPr>
            <a:r>
              <a:rPr lang="en-US" altLang="en-US" sz="2000"/>
              <a:t>Described physical traits, behavioral traits, and moral traits</a:t>
            </a:r>
          </a:p>
          <a:p>
            <a:pPr algn="l">
              <a:lnSpc>
                <a:spcPct val="100000"/>
              </a:lnSpc>
              <a:spcAft>
                <a:spcPct val="25000"/>
              </a:spcAft>
              <a:buFontTx/>
              <a:buChar char="•"/>
            </a:pPr>
            <a:r>
              <a:rPr lang="en-US" altLang="en-US" sz="2000"/>
              <a:t>Asserted that a person’s behavior is a product of his or her particular combination of traits</a:t>
            </a:r>
          </a:p>
        </p:txBody>
      </p:sp>
      <p:sp>
        <p:nvSpPr>
          <p:cNvPr id="967685" name="AutoShape 5"/>
          <p:cNvSpPr>
            <a:spLocks noChangeArrowheads="1"/>
          </p:cNvSpPr>
          <p:nvPr/>
        </p:nvSpPr>
        <p:spPr bwMode="auto">
          <a:xfrm flipH="1" flipV="1">
            <a:off x="9982200" y="2805113"/>
            <a:ext cx="228600" cy="152400"/>
          </a:xfrm>
          <a:prstGeom prst="triangle">
            <a:avLst>
              <a:gd name="adj" fmla="val 50000"/>
            </a:avLst>
          </a:prstGeom>
          <a:solidFill>
            <a:srgbClr val="800080"/>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ustDataLst>
      <p:tags r:id="rId1"/>
    </p:custDataLst>
    <p:extLst>
      <p:ext uri="{BB962C8B-B14F-4D97-AF65-F5344CB8AC3E}">
        <p14:creationId xmlns:p14="http://schemas.microsoft.com/office/powerpoint/2010/main" val="42486628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967684"/>
                                        </p:tgtEl>
                                        <p:attrNameLst>
                                          <p:attrName>style.visibility</p:attrName>
                                        </p:attrNameLst>
                                      </p:cBhvr>
                                      <p:to>
                                        <p:strVal val="visible"/>
                                      </p:to>
                                    </p:set>
                                    <p:animEffect transition="in" filter="wipe(up)">
                                      <p:cBhvr>
                                        <p:cTn id="7" dur="500"/>
                                        <p:tgtEl>
                                          <p:spTgt spid="967684"/>
                                        </p:tgtEl>
                                      </p:cBhvr>
                                    </p:animEffect>
                                  </p:childTnLst>
                                </p:cTn>
                              </p:par>
                            </p:childTnLst>
                          </p:cTn>
                        </p:par>
                        <p:par>
                          <p:cTn id="8" fill="hold" nodeType="afterGroup">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96768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967685"/>
                                        </p:tgtEl>
                                        <p:attrNameLst>
                                          <p:attrName>style.visibility</p:attrName>
                                        </p:attrNameLst>
                                      </p:cBhvr>
                                      <p:to>
                                        <p:strVal val="hidden"/>
                                      </p:to>
                                    </p:set>
                                  </p:childTnLst>
                                </p:cTn>
                              </p:par>
                            </p:childTnLst>
                          </p:cTn>
                        </p:par>
                        <p:par>
                          <p:cTn id="15" fill="hold" nodeType="afterGroup">
                            <p:stCondLst>
                              <p:cond delay="0"/>
                            </p:stCondLst>
                            <p:childTnLst>
                              <p:par>
                                <p:cTn id="16" presetID="22" presetClass="entr" presetSubtype="1" fill="hold" grpId="0" nodeType="afterEffect">
                                  <p:stCondLst>
                                    <p:cond delay="0"/>
                                  </p:stCondLst>
                                  <p:childTnLst>
                                    <p:set>
                                      <p:cBhvr>
                                        <p:cTn id="17" dur="1" fill="hold">
                                          <p:stCondLst>
                                            <p:cond delay="0"/>
                                          </p:stCondLst>
                                        </p:cTn>
                                        <p:tgtEl>
                                          <p:spTgt spid="967683"/>
                                        </p:tgtEl>
                                        <p:attrNameLst>
                                          <p:attrName>style.visibility</p:attrName>
                                        </p:attrNameLst>
                                      </p:cBhvr>
                                      <p:to>
                                        <p:strVal val="visible"/>
                                      </p:to>
                                    </p:set>
                                    <p:animEffect transition="in" filter="wipe(up)">
                                      <p:cBhvr>
                                        <p:cTn id="18" dur="500"/>
                                        <p:tgtEl>
                                          <p:spTgt spid="9676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7683" grpId="0" animBg="1"/>
      <p:bldP spid="967684" grpId="0" animBg="1"/>
      <p:bldP spid="967685" grpId="0" animBg="1"/>
      <p:bldP spid="967685" grpId="1"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
</p:tagLst>
</file>

<file path=ppt/tags/tag10.xml><?xml version="1.0" encoding="utf-8"?>
<p:tagLst xmlns:a="http://schemas.openxmlformats.org/drawingml/2006/main" xmlns:r="http://schemas.openxmlformats.org/officeDocument/2006/relationships" xmlns:p="http://schemas.openxmlformats.org/presentationml/2006/main">
  <p:tag name="TIMING" val="|1"/>
</p:tagLst>
</file>

<file path=ppt/tags/tag11.xml><?xml version="1.0" encoding="utf-8"?>
<p:tagLst xmlns:a="http://schemas.openxmlformats.org/drawingml/2006/main" xmlns:r="http://schemas.openxmlformats.org/officeDocument/2006/relationships" xmlns:p="http://schemas.openxmlformats.org/presentationml/2006/main">
  <p:tag name="TIMING" val="|1"/>
</p:tagLst>
</file>

<file path=ppt/tags/tag12.xml><?xml version="1.0" encoding="utf-8"?>
<p:tagLst xmlns:a="http://schemas.openxmlformats.org/drawingml/2006/main" xmlns:r="http://schemas.openxmlformats.org/officeDocument/2006/relationships" xmlns:p="http://schemas.openxmlformats.org/presentationml/2006/main">
  <p:tag name="TIMING" val="|1"/>
</p:tagLst>
</file>

<file path=ppt/tags/tag13.xml><?xml version="1.0" encoding="utf-8"?>
<p:tagLst xmlns:a="http://schemas.openxmlformats.org/drawingml/2006/main" xmlns:r="http://schemas.openxmlformats.org/officeDocument/2006/relationships" xmlns:p="http://schemas.openxmlformats.org/presentationml/2006/main">
  <p:tag name="TIMING" val="|1"/>
</p:tagLst>
</file>

<file path=ppt/tags/tag14.xml><?xml version="1.0" encoding="utf-8"?>
<p:tagLst xmlns:a="http://schemas.openxmlformats.org/drawingml/2006/main" xmlns:r="http://schemas.openxmlformats.org/officeDocument/2006/relationships" xmlns:p="http://schemas.openxmlformats.org/presentationml/2006/main">
  <p:tag name="TIMING" val="|.4|.9|.9"/>
</p:tagLst>
</file>

<file path=ppt/tags/tag15.xml><?xml version="1.0" encoding="utf-8"?>
<p:tagLst xmlns:a="http://schemas.openxmlformats.org/drawingml/2006/main" xmlns:r="http://schemas.openxmlformats.org/officeDocument/2006/relationships" xmlns:p="http://schemas.openxmlformats.org/presentationml/2006/main">
  <p:tag name="TIMING" val="|1"/>
</p:tagLst>
</file>

<file path=ppt/tags/tag16.xml><?xml version="1.0" encoding="utf-8"?>
<p:tagLst xmlns:a="http://schemas.openxmlformats.org/drawingml/2006/main" xmlns:r="http://schemas.openxmlformats.org/officeDocument/2006/relationships" xmlns:p="http://schemas.openxmlformats.org/presentationml/2006/main">
  <p:tag name="TIMING" val="|.4|.9|.9"/>
</p:tagLst>
</file>

<file path=ppt/tags/tag17.xml><?xml version="1.0" encoding="utf-8"?>
<p:tagLst xmlns:a="http://schemas.openxmlformats.org/drawingml/2006/main" xmlns:r="http://schemas.openxmlformats.org/officeDocument/2006/relationships" xmlns:p="http://schemas.openxmlformats.org/presentationml/2006/main">
  <p:tag name="TIMING" val="|1"/>
</p:tagLst>
</file>

<file path=ppt/tags/tag18.xml><?xml version="1.0" encoding="utf-8"?>
<p:tagLst xmlns:a="http://schemas.openxmlformats.org/drawingml/2006/main" xmlns:r="http://schemas.openxmlformats.org/officeDocument/2006/relationships" xmlns:p="http://schemas.openxmlformats.org/presentationml/2006/main">
  <p:tag name="TIMING" val="|1"/>
</p:tagLst>
</file>

<file path=ppt/tags/tag19.xml><?xml version="1.0" encoding="utf-8"?>
<p:tagLst xmlns:a="http://schemas.openxmlformats.org/drawingml/2006/main" xmlns:r="http://schemas.openxmlformats.org/officeDocument/2006/relationships" xmlns:p="http://schemas.openxmlformats.org/presentationml/2006/main">
  <p:tag name="TIMING" val="|1"/>
</p:tagLst>
</file>

<file path=ppt/tags/tag2.xml><?xml version="1.0" encoding="utf-8"?>
<p:tagLst xmlns:a="http://schemas.openxmlformats.org/drawingml/2006/main" xmlns:r="http://schemas.openxmlformats.org/officeDocument/2006/relationships" xmlns:p="http://schemas.openxmlformats.org/presentationml/2006/main">
  <p:tag name="TIMING" val="|1"/>
</p:tagLst>
</file>

<file path=ppt/tags/tag20.xml><?xml version="1.0" encoding="utf-8"?>
<p:tagLst xmlns:a="http://schemas.openxmlformats.org/drawingml/2006/main" xmlns:r="http://schemas.openxmlformats.org/officeDocument/2006/relationships" xmlns:p="http://schemas.openxmlformats.org/presentationml/2006/main">
  <p:tag name="TIMING" val="|1"/>
</p:tagLst>
</file>

<file path=ppt/tags/tag21.xml><?xml version="1.0" encoding="utf-8"?>
<p:tagLst xmlns:a="http://schemas.openxmlformats.org/drawingml/2006/main" xmlns:r="http://schemas.openxmlformats.org/officeDocument/2006/relationships" xmlns:p="http://schemas.openxmlformats.org/presentationml/2006/main">
  <p:tag name="TIMING" val="|1"/>
</p:tagLst>
</file>

<file path=ppt/tags/tag22.xml><?xml version="1.0" encoding="utf-8"?>
<p:tagLst xmlns:a="http://schemas.openxmlformats.org/drawingml/2006/main" xmlns:r="http://schemas.openxmlformats.org/officeDocument/2006/relationships" xmlns:p="http://schemas.openxmlformats.org/presentationml/2006/main">
  <p:tag name="TIMING" val="|.4|.9|.9"/>
</p:tagLst>
</file>

<file path=ppt/tags/tag23.xml><?xml version="1.0" encoding="utf-8"?>
<p:tagLst xmlns:a="http://schemas.openxmlformats.org/drawingml/2006/main" xmlns:r="http://schemas.openxmlformats.org/officeDocument/2006/relationships" xmlns:p="http://schemas.openxmlformats.org/presentationml/2006/main">
  <p:tag name="TIMING" val="|1"/>
</p:tagLst>
</file>

<file path=ppt/tags/tag24.xml><?xml version="1.0" encoding="utf-8"?>
<p:tagLst xmlns:a="http://schemas.openxmlformats.org/drawingml/2006/main" xmlns:r="http://schemas.openxmlformats.org/officeDocument/2006/relationships" xmlns:p="http://schemas.openxmlformats.org/presentationml/2006/main">
  <p:tag name="TIMING" val="|1"/>
</p:tagLst>
</file>

<file path=ppt/tags/tag25.xml><?xml version="1.0" encoding="utf-8"?>
<p:tagLst xmlns:a="http://schemas.openxmlformats.org/drawingml/2006/main" xmlns:r="http://schemas.openxmlformats.org/officeDocument/2006/relationships" xmlns:p="http://schemas.openxmlformats.org/presentationml/2006/main">
  <p:tag name="TIMING" val="|1"/>
</p:tagLst>
</file>

<file path=ppt/tags/tag26.xml><?xml version="1.0" encoding="utf-8"?>
<p:tagLst xmlns:a="http://schemas.openxmlformats.org/drawingml/2006/main" xmlns:r="http://schemas.openxmlformats.org/officeDocument/2006/relationships" xmlns:p="http://schemas.openxmlformats.org/presentationml/2006/main">
  <p:tag name="TIMING" val="|1"/>
</p:tagLst>
</file>

<file path=ppt/tags/tag27.xml><?xml version="1.0" encoding="utf-8"?>
<p:tagLst xmlns:a="http://schemas.openxmlformats.org/drawingml/2006/main" xmlns:r="http://schemas.openxmlformats.org/officeDocument/2006/relationships" xmlns:p="http://schemas.openxmlformats.org/presentationml/2006/main">
  <p:tag name="TIMING" val="|1"/>
</p:tagLst>
</file>

<file path=ppt/tags/tag28.xml><?xml version="1.0" encoding="utf-8"?>
<p:tagLst xmlns:a="http://schemas.openxmlformats.org/drawingml/2006/main" xmlns:r="http://schemas.openxmlformats.org/officeDocument/2006/relationships" xmlns:p="http://schemas.openxmlformats.org/presentationml/2006/main">
  <p:tag name="TIMING" val="|1"/>
</p:tagLst>
</file>

<file path=ppt/tags/tag29.xml><?xml version="1.0" encoding="utf-8"?>
<p:tagLst xmlns:a="http://schemas.openxmlformats.org/drawingml/2006/main" xmlns:r="http://schemas.openxmlformats.org/officeDocument/2006/relationships" xmlns:p="http://schemas.openxmlformats.org/presentationml/2006/main">
  <p:tag name="TIMING" val="|1"/>
</p:tagLst>
</file>

<file path=ppt/tags/tag3.xml><?xml version="1.0" encoding="utf-8"?>
<p:tagLst xmlns:a="http://schemas.openxmlformats.org/drawingml/2006/main" xmlns:r="http://schemas.openxmlformats.org/officeDocument/2006/relationships" xmlns:p="http://schemas.openxmlformats.org/presentationml/2006/main">
  <p:tag name="TIMING" val="|1"/>
</p:tagLst>
</file>

<file path=ppt/tags/tag30.xml><?xml version="1.0" encoding="utf-8"?>
<p:tagLst xmlns:a="http://schemas.openxmlformats.org/drawingml/2006/main" xmlns:r="http://schemas.openxmlformats.org/officeDocument/2006/relationships" xmlns:p="http://schemas.openxmlformats.org/presentationml/2006/main">
  <p:tag name="TIMING" val="|1"/>
</p:tagLst>
</file>

<file path=ppt/tags/tag31.xml><?xml version="1.0" encoding="utf-8"?>
<p:tagLst xmlns:a="http://schemas.openxmlformats.org/drawingml/2006/main" xmlns:r="http://schemas.openxmlformats.org/officeDocument/2006/relationships" xmlns:p="http://schemas.openxmlformats.org/presentationml/2006/main">
  <p:tag name="TIMING" val="|1"/>
</p:tagLst>
</file>

<file path=ppt/tags/tag32.xml><?xml version="1.0" encoding="utf-8"?>
<p:tagLst xmlns:a="http://schemas.openxmlformats.org/drawingml/2006/main" xmlns:r="http://schemas.openxmlformats.org/officeDocument/2006/relationships" xmlns:p="http://schemas.openxmlformats.org/presentationml/2006/main">
  <p:tag name="TIMING" val="|1"/>
</p:tagLst>
</file>

<file path=ppt/tags/tag33.xml><?xml version="1.0" encoding="utf-8"?>
<p:tagLst xmlns:a="http://schemas.openxmlformats.org/drawingml/2006/main" xmlns:r="http://schemas.openxmlformats.org/officeDocument/2006/relationships" xmlns:p="http://schemas.openxmlformats.org/presentationml/2006/main">
  <p:tag name="TIMING" val="|1"/>
</p:tagLst>
</file>

<file path=ppt/tags/tag34.xml><?xml version="1.0" encoding="utf-8"?>
<p:tagLst xmlns:a="http://schemas.openxmlformats.org/drawingml/2006/main" xmlns:r="http://schemas.openxmlformats.org/officeDocument/2006/relationships" xmlns:p="http://schemas.openxmlformats.org/presentationml/2006/main">
  <p:tag name="TIMING" val="|1"/>
</p:tagLst>
</file>

<file path=ppt/tags/tag35.xml><?xml version="1.0" encoding="utf-8"?>
<p:tagLst xmlns:a="http://schemas.openxmlformats.org/drawingml/2006/main" xmlns:r="http://schemas.openxmlformats.org/officeDocument/2006/relationships" xmlns:p="http://schemas.openxmlformats.org/presentationml/2006/main">
  <p:tag name="TIMING" val="|1"/>
</p:tagLst>
</file>

<file path=ppt/tags/tag36.xml><?xml version="1.0" encoding="utf-8"?>
<p:tagLst xmlns:a="http://schemas.openxmlformats.org/drawingml/2006/main" xmlns:r="http://schemas.openxmlformats.org/officeDocument/2006/relationships" xmlns:p="http://schemas.openxmlformats.org/presentationml/2006/main">
  <p:tag name="TIMING" val="|1"/>
</p:tagLst>
</file>

<file path=ppt/tags/tag37.xml><?xml version="1.0" encoding="utf-8"?>
<p:tagLst xmlns:a="http://schemas.openxmlformats.org/drawingml/2006/main" xmlns:r="http://schemas.openxmlformats.org/officeDocument/2006/relationships" xmlns:p="http://schemas.openxmlformats.org/presentationml/2006/main">
  <p:tag name="TIMING" val="|1"/>
</p:tagLst>
</file>

<file path=ppt/tags/tag38.xml><?xml version="1.0" encoding="utf-8"?>
<p:tagLst xmlns:a="http://schemas.openxmlformats.org/drawingml/2006/main" xmlns:r="http://schemas.openxmlformats.org/officeDocument/2006/relationships" xmlns:p="http://schemas.openxmlformats.org/presentationml/2006/main">
  <p:tag name="TIMING" val="|1"/>
</p:tagLst>
</file>

<file path=ppt/tags/tag39.xml><?xml version="1.0" encoding="utf-8"?>
<p:tagLst xmlns:a="http://schemas.openxmlformats.org/drawingml/2006/main" xmlns:r="http://schemas.openxmlformats.org/officeDocument/2006/relationships" xmlns:p="http://schemas.openxmlformats.org/presentationml/2006/main">
  <p:tag name="TIMING" val="|1"/>
</p:tagLst>
</file>

<file path=ppt/tags/tag4.xml><?xml version="1.0" encoding="utf-8"?>
<p:tagLst xmlns:a="http://schemas.openxmlformats.org/drawingml/2006/main" xmlns:r="http://schemas.openxmlformats.org/officeDocument/2006/relationships" xmlns:p="http://schemas.openxmlformats.org/presentationml/2006/main">
  <p:tag name="TIMING" val="|1"/>
</p:tagLst>
</file>

<file path=ppt/tags/tag40.xml><?xml version="1.0" encoding="utf-8"?>
<p:tagLst xmlns:a="http://schemas.openxmlformats.org/drawingml/2006/main" xmlns:r="http://schemas.openxmlformats.org/officeDocument/2006/relationships" xmlns:p="http://schemas.openxmlformats.org/presentationml/2006/main">
  <p:tag name="TIMING" val="|1"/>
</p:tagLst>
</file>

<file path=ppt/tags/tag41.xml><?xml version="1.0" encoding="utf-8"?>
<p:tagLst xmlns:a="http://schemas.openxmlformats.org/drawingml/2006/main" xmlns:r="http://schemas.openxmlformats.org/officeDocument/2006/relationships" xmlns:p="http://schemas.openxmlformats.org/presentationml/2006/main">
  <p:tag name="TIMING" val="|1"/>
</p:tagLst>
</file>

<file path=ppt/tags/tag42.xml><?xml version="1.0" encoding="utf-8"?>
<p:tagLst xmlns:a="http://schemas.openxmlformats.org/drawingml/2006/main" xmlns:r="http://schemas.openxmlformats.org/officeDocument/2006/relationships" xmlns:p="http://schemas.openxmlformats.org/presentationml/2006/main">
  <p:tag name="TIMING" val="|1"/>
</p:tagLst>
</file>

<file path=ppt/tags/tag43.xml><?xml version="1.0" encoding="utf-8"?>
<p:tagLst xmlns:a="http://schemas.openxmlformats.org/drawingml/2006/main" xmlns:r="http://schemas.openxmlformats.org/officeDocument/2006/relationships" xmlns:p="http://schemas.openxmlformats.org/presentationml/2006/main">
  <p:tag name="TIMING" val="|1"/>
</p:tagLst>
</file>

<file path=ppt/tags/tag44.xml><?xml version="1.0" encoding="utf-8"?>
<p:tagLst xmlns:a="http://schemas.openxmlformats.org/drawingml/2006/main" xmlns:r="http://schemas.openxmlformats.org/officeDocument/2006/relationships" xmlns:p="http://schemas.openxmlformats.org/presentationml/2006/main">
  <p:tag name="TIMING" val="|1"/>
</p:tagLst>
</file>

<file path=ppt/tags/tag45.xml><?xml version="1.0" encoding="utf-8"?>
<p:tagLst xmlns:a="http://schemas.openxmlformats.org/drawingml/2006/main" xmlns:r="http://schemas.openxmlformats.org/officeDocument/2006/relationships" xmlns:p="http://schemas.openxmlformats.org/presentationml/2006/main">
  <p:tag name="TIMING" val="|1"/>
</p:tagLst>
</file>

<file path=ppt/tags/tag5.xml><?xml version="1.0" encoding="utf-8"?>
<p:tagLst xmlns:a="http://schemas.openxmlformats.org/drawingml/2006/main" xmlns:r="http://schemas.openxmlformats.org/officeDocument/2006/relationships" xmlns:p="http://schemas.openxmlformats.org/presentationml/2006/main">
  <p:tag name="TIMING" val="|1"/>
</p:tagLst>
</file>

<file path=ppt/tags/tag6.xml><?xml version="1.0" encoding="utf-8"?>
<p:tagLst xmlns:a="http://schemas.openxmlformats.org/drawingml/2006/main" xmlns:r="http://schemas.openxmlformats.org/officeDocument/2006/relationships" xmlns:p="http://schemas.openxmlformats.org/presentationml/2006/main">
  <p:tag name="TIMING" val="|1"/>
</p:tagLst>
</file>

<file path=ppt/tags/tag7.xml><?xml version="1.0" encoding="utf-8"?>
<p:tagLst xmlns:a="http://schemas.openxmlformats.org/drawingml/2006/main" xmlns:r="http://schemas.openxmlformats.org/officeDocument/2006/relationships" xmlns:p="http://schemas.openxmlformats.org/presentationml/2006/main">
  <p:tag name="TIMING" val="|1"/>
</p:tagLst>
</file>

<file path=ppt/tags/tag8.xml><?xml version="1.0" encoding="utf-8"?>
<p:tagLst xmlns:a="http://schemas.openxmlformats.org/drawingml/2006/main" xmlns:r="http://schemas.openxmlformats.org/officeDocument/2006/relationships" xmlns:p="http://schemas.openxmlformats.org/presentationml/2006/main">
  <p:tag name="TIMING" val="|1"/>
</p:tagLst>
</file>

<file path=ppt/tags/tag9.xml><?xml version="1.0" encoding="utf-8"?>
<p:tagLst xmlns:a="http://schemas.openxmlformats.org/drawingml/2006/main" xmlns:r="http://schemas.openxmlformats.org/officeDocument/2006/relationships" xmlns:p="http://schemas.openxmlformats.org/presentationml/2006/main">
  <p:tag name="TIMING"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4251</Words>
  <Application>Microsoft Office PowerPoint</Application>
  <PresentationFormat>Widescreen</PresentationFormat>
  <Paragraphs>459</Paragraphs>
  <Slides>77</Slides>
  <Notes>64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77</vt:i4>
      </vt:variant>
    </vt:vector>
  </HeadingPairs>
  <TitlesOfParts>
    <vt:vector size="81" baseType="lpstr">
      <vt:lpstr>Arial</vt:lpstr>
      <vt:lpstr>Calibri</vt:lpstr>
      <vt:lpstr>Calibri Light</vt:lpstr>
      <vt:lpstr>Office Theme</vt:lpstr>
      <vt:lpstr>Chapter 14 Notes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Terry Dion</dc:creator>
  <cp:lastModifiedBy>Terry Dion</cp:lastModifiedBy>
  <cp:revision>2</cp:revision>
  <dcterms:created xsi:type="dcterms:W3CDTF">2015-09-03T22:53:13Z</dcterms:created>
  <dcterms:modified xsi:type="dcterms:W3CDTF">2015-09-03T22:54:44Z</dcterms:modified>
</cp:coreProperties>
</file>

<file path=docProps/thumbnail.jpeg>
</file>